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61" r:id="rId4"/>
    <p:sldId id="263" r:id="rId5"/>
    <p:sldId id="265" r:id="rId6"/>
    <p:sldId id="267" r:id="rId7"/>
    <p:sldId id="269" r:id="rId8"/>
    <p:sldId id="271" r:id="rId9"/>
    <p:sldId id="273" r:id="rId10"/>
    <p:sldId id="275" r:id="rId11"/>
    <p:sldId id="277" r:id="rId12"/>
    <p:sldId id="279" r:id="rId13"/>
    <p:sldId id="281" r:id="rId14"/>
    <p:sldId id="283" r:id="rId15"/>
    <p:sldId id="285" r:id="rId16"/>
    <p:sldId id="287" r:id="rId17"/>
    <p:sldId id="289" r:id="rId18"/>
    <p:sldId id="291" r:id="rId19"/>
    <p:sldId id="293" r:id="rId20"/>
    <p:sldId id="295" r:id="rId21"/>
    <p:sldId id="297" r:id="rId22"/>
    <p:sldId id="299" r:id="rId23"/>
    <p:sldId id="301" r:id="rId24"/>
    <p:sldId id="303"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413"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1E5DE-7BE9-4C1C-AD3E-3C2B2CE80ADB}"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EEFF1-D795-4DBA-97CB-9F6E78793297}" type="slidenum">
              <a:rPr lang="en-US" smtClean="0"/>
              <a:t>‹#›</a:t>
            </a:fld>
            <a:endParaRPr lang="en-US"/>
          </a:p>
        </p:txBody>
      </p:sp>
    </p:spTree>
    <p:extLst>
      <p:ext uri="{BB962C8B-B14F-4D97-AF65-F5344CB8AC3E}">
        <p14:creationId xmlns:p14="http://schemas.microsoft.com/office/powerpoint/2010/main" val="30929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12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a:solidFill>
                  <a:srgbClr val="002060"/>
                </a:solidFill>
                <a:latin typeface="Times New Roman" panose="02020603050405020304" pitchFamily="18" charset="0"/>
                <a:cs typeface="Times New Roman" panose="02020603050405020304" pitchFamily="18" charset="0"/>
              </a:rPr>
              <a:t>SĐT ZALO : </a:t>
            </a:r>
            <a:r>
              <a:rPr lang="en-US" sz="1200" u="sng" dirty="0">
                <a:solidFill>
                  <a:srgbClr val="002060"/>
                </a:solidFill>
              </a:rPr>
              <a:t>0382348780</a:t>
            </a:r>
            <a:r>
              <a:rPr lang="en-US" sz="1200" dirty="0">
                <a:solidFill>
                  <a:srgbClr val="002060"/>
                </a:solidFill>
              </a:rPr>
              <a:t> - </a:t>
            </a:r>
            <a:r>
              <a:rPr lang="en-US" sz="1200" u="sng" dirty="0">
                <a:solidFill>
                  <a:srgbClr val="002060"/>
                </a:solidFill>
              </a:rPr>
              <a:t>0984848929</a:t>
            </a:r>
            <a:endParaRPr lang="en-US" sz="1200"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8494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7135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9734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5736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846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9481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7812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xfrm>
            <a:off x="379413" y="684213"/>
            <a:ext cx="6096000" cy="3429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a:xfrm>
            <a:off x="684213" y="4341813"/>
            <a:ext cx="5486400" cy="411480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dirty="0"/>
          </a:p>
        </p:txBody>
      </p:sp>
      <p:sp>
        <p:nvSpPr>
          <p:cNvPr id="29700" name="灯片编号占位符 3"/>
          <p:cNvSpPr txBox="1">
            <a:spLocks noGrp="1" noChangeArrowheads="1"/>
          </p:cNvSpPr>
          <p:nvPr/>
        </p:nvSpPr>
        <p:spPr bwMode="auto">
          <a:xfrm>
            <a:off x="3883025"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685800" rtl="0" eaLnBrk="1" fontAlgn="auto" latinLnBrk="1" hangingPunct="1">
              <a:lnSpc>
                <a:spcPct val="100000"/>
              </a:lnSpc>
              <a:spcBef>
                <a:spcPct val="0"/>
              </a:spcBef>
              <a:spcAft>
                <a:spcPts val="0"/>
              </a:spcAft>
              <a:buClrTx/>
              <a:buSzTx/>
              <a:buFontTx/>
              <a:buNone/>
              <a:tabLst/>
              <a:defRPr/>
            </a:pPr>
            <a:fld id="{46D230FF-CF30-47C2-BA4C-59A7874B97B3}"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1" hangingPunct="1">
                <a:lnSpc>
                  <a:spcPct val="100000"/>
                </a:lnSpc>
                <a:spcBef>
                  <a:spcPct val="0"/>
                </a:spcBef>
                <a:spcAft>
                  <a:spcPts val="0"/>
                </a:spcAft>
                <a:buClrTx/>
                <a:buSzTx/>
                <a:buFontTx/>
                <a:buNone/>
                <a:tabLst/>
                <a:defRPr/>
              </a:pPr>
              <a:t>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666924"/>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2386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085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6811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238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7481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C1F60F-5569-418A-A54A-3E3AF9AC399B}"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2434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07528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C1F60F-5569-418A-A54A-3E3AF9AC399B}"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44128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C1F60F-5569-418A-A54A-3E3AF9AC399B}"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622301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C1F60F-5569-418A-A54A-3E3AF9AC399B}"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0695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C1F60F-5569-418A-A54A-3E3AF9AC399B}"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65932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736246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7249883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0264320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81044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457459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C1F60F-5569-418A-A54A-3E3AF9AC399B}"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278784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1085840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038393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861824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11286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8719248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264984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C1F60F-5569-418A-A54A-3E3AF9AC399B}"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59955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C1F60F-5569-418A-A54A-3E3AF9AC399B}"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5136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C1F60F-5569-418A-A54A-3E3AF9AC399B}" type="datetimeFigureOut">
              <a:rPr lang="en-US" smtClean="0"/>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3089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C1F60F-5569-418A-A54A-3E3AF9AC399B}" type="datetimeFigureOut">
              <a:rPr lang="en-US" smtClean="0"/>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16598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06822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78327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019530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1F60F-5569-418A-A54A-3E3AF9AC399B}" type="datetimeFigureOut">
              <a:rPr lang="en-US" smtClean="0"/>
              <a:t>12/19/2021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51A78-0AAA-4B4A-A515-7AE8E27BCB8D}" type="slidenum">
              <a:rPr lang="en-US" smtClean="0"/>
              <a:t>‹#›</a:t>
            </a:fld>
            <a:endParaRPr lang="en-US"/>
          </a:p>
        </p:txBody>
      </p:sp>
    </p:spTree>
    <p:extLst>
      <p:ext uri="{BB962C8B-B14F-4D97-AF65-F5344CB8AC3E}">
        <p14:creationId xmlns:p14="http://schemas.microsoft.com/office/powerpoint/2010/main" val="26684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7" r:id="rId8"/>
    <p:sldLayoutId id="2147483662" r:id="rId9"/>
    <p:sldLayoutId id="2147483661" r:id="rId10"/>
    <p:sldLayoutId id="2147483656" r:id="rId11"/>
    <p:sldLayoutId id="2147483657" r:id="rId12"/>
    <p:sldLayoutId id="2147483658" r:id="rId13"/>
    <p:sldLayoutId id="2147483659" r:id="rId14"/>
    <p:sldLayoutId id="2147483660" r:id="rId15"/>
    <p:sldLayoutId id="2147483673" r:id="rId16"/>
    <p:sldLayoutId id="2147483672" r:id="rId17"/>
    <p:sldLayoutId id="2147483671" r:id="rId18"/>
    <p:sldLayoutId id="2147483670" r:id="rId19"/>
    <p:sldLayoutId id="2147483669" r:id="rId20"/>
    <p:sldLayoutId id="2147483668" r:id="rId21"/>
    <p:sldLayoutId id="2147483666" r:id="rId22"/>
    <p:sldLayoutId id="2147483665" r:id="rId23"/>
    <p:sldLayoutId id="2147483664" r:id="rId24"/>
    <p:sldLayoutId id="214748366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2.jpg"/><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2.jpg"/><Relationship Id="rId10" Type="http://schemas.microsoft.com/office/2007/relationships/hdphoto" Target="../media/hdphoto1.wdp"/><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2.jp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6.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5.wdp"/></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15.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3.png"/><Relationship Id="rId11" Type="http://schemas.microsoft.com/office/2007/relationships/hdphoto" Target="../media/hdphoto2.wdp"/><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11.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2.jp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16.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034" name="Picture 10" descr="Sá» GiÃ¡o Dá»¥c VÃ  ÄÃ o Táº¡o VÄ©nh PhÃº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2501177" y="1"/>
            <a:ext cx="7508583" cy="7098153"/>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3080" y="4688005"/>
            <a:ext cx="1998921" cy="2169996"/>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9746" b="99294" l="2324" r="98623"/>
                    </a14:imgEffect>
                    <a14:imgEffect>
                      <a14:saturation sat="300000"/>
                    </a14:imgEffect>
                  </a14:imgLayer>
                </a14:imgProps>
              </a:ext>
            </a:extLst>
          </a:blip>
          <a:stretch>
            <a:fillRect/>
          </a:stretch>
        </p:blipFill>
        <p:spPr>
          <a:xfrm rot="1220586">
            <a:off x="3495561" y="2516603"/>
            <a:ext cx="7837081" cy="5203383"/>
          </a:xfrm>
          <a:prstGeom prst="rect">
            <a:avLst/>
          </a:prstGeom>
        </p:spPr>
      </p:pic>
      <p:sp>
        <p:nvSpPr>
          <p:cNvPr id="16" name="TextBox 15"/>
          <p:cNvSpPr txBox="1"/>
          <p:nvPr/>
        </p:nvSpPr>
        <p:spPr>
          <a:xfrm>
            <a:off x="3963908" y="782333"/>
            <a:ext cx="4635795" cy="995209"/>
          </a:xfrm>
          <a:prstGeom prst="rect">
            <a:avLst/>
          </a:prstGeom>
          <a:noFill/>
        </p:spPr>
        <p:txBody>
          <a:bodyPr wrap="square" rtlCol="0">
            <a:spAutoFit/>
          </a:bodyPr>
          <a:lstStyle/>
          <a:p>
            <a:pPr defTabSz="914377"/>
            <a:r>
              <a:rPr lang="en-US" sz="5867" dirty="0" err="1">
                <a:solidFill>
                  <a:prstClr val="black"/>
                </a:solidFill>
                <a:effectLst>
                  <a:glow rad="228600">
                    <a:srgbClr val="FFDD43">
                      <a:satMod val="175000"/>
                      <a:alpha val="40000"/>
                    </a:srgbClr>
                  </a:glow>
                </a:effectLst>
                <a:latin typeface="UTM Beautiful Caps" panose="02040603050506020204" pitchFamily="18" charset="0"/>
              </a:rPr>
              <a:t>Tập</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r>
              <a:rPr lang="en-US" sz="5867" dirty="0" err="1">
                <a:solidFill>
                  <a:prstClr val="black"/>
                </a:solidFill>
                <a:effectLst>
                  <a:glow rad="228600">
                    <a:srgbClr val="FFDD43">
                      <a:satMod val="175000"/>
                      <a:alpha val="40000"/>
                    </a:srgbClr>
                  </a:glow>
                </a:effectLst>
                <a:latin typeface="UTM Beautiful Caps" panose="02040603050506020204" pitchFamily="18" charset="0"/>
              </a:rPr>
              <a:t>đọc</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p>
        </p:txBody>
      </p:sp>
      <p:sp>
        <p:nvSpPr>
          <p:cNvPr id="17" name="TextBox 16"/>
          <p:cNvSpPr txBox="1"/>
          <p:nvPr/>
        </p:nvSpPr>
        <p:spPr>
          <a:xfrm>
            <a:off x="5601620" y="1708292"/>
            <a:ext cx="6391907" cy="1733680"/>
          </a:xfrm>
          <a:prstGeom prst="rect">
            <a:avLst/>
          </a:prstGeom>
          <a:noFill/>
        </p:spPr>
        <p:txBody>
          <a:bodyPr wrap="square" rtlCol="0">
            <a:spAutoFit/>
          </a:bodyPr>
          <a:lstStyle/>
          <a:p>
            <a:pPr defTabSz="914377"/>
            <a:r>
              <a:rPr lang="en-US" sz="10666" dirty="0">
                <a:solidFill>
                  <a:prstClr val="black"/>
                </a:solidFill>
                <a:latin typeface="UTM Azuki" panose="02040603050506020204" pitchFamily="18" charset="0"/>
              </a:rPr>
              <a:t>KÉO CO</a:t>
            </a:r>
          </a:p>
        </p:txBody>
      </p:sp>
      <p:sp>
        <p:nvSpPr>
          <p:cNvPr id="22" name="TextBox 21"/>
          <p:cNvSpPr txBox="1"/>
          <p:nvPr/>
        </p:nvSpPr>
        <p:spPr>
          <a:xfrm>
            <a:off x="5700857" y="1686248"/>
            <a:ext cx="6391907" cy="1733680"/>
          </a:xfrm>
          <a:prstGeom prst="rect">
            <a:avLst/>
          </a:prstGeom>
          <a:noFill/>
        </p:spPr>
        <p:txBody>
          <a:bodyPr wrap="square" rtlCol="0">
            <a:spAutoFit/>
          </a:bodyPr>
          <a:lstStyle/>
          <a:p>
            <a:pPr defTabSz="914377"/>
            <a:r>
              <a:rPr lang="en-US" sz="10666" dirty="0">
                <a:ln>
                  <a:solidFill>
                    <a:sysClr val="windowText" lastClr="000000"/>
                  </a:solidFill>
                </a:ln>
                <a:solidFill>
                  <a:srgbClr val="FFC000"/>
                </a:solidFill>
                <a:effectLst>
                  <a:glow rad="63500">
                    <a:srgbClr val="FFDD43">
                      <a:satMod val="175000"/>
                      <a:alpha val="40000"/>
                    </a:srgbClr>
                  </a:glow>
                </a:effectLst>
                <a:latin typeface="UTM Azuki" panose="02040603050506020204" pitchFamily="18" charset="0"/>
              </a:rPr>
              <a:t>KÉO CO</a:t>
            </a:r>
          </a:p>
        </p:txBody>
      </p:sp>
      <p:pic>
        <p:nvPicPr>
          <p:cNvPr id="23" name="图片 15">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135128" y="407929"/>
            <a:ext cx="2857560" cy="1604484"/>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t="36972"/>
          <a:stretch/>
        </p:blipFill>
        <p:spPr>
          <a:xfrm>
            <a:off x="-48958414" y="25324508"/>
            <a:ext cx="1415735" cy="1511651"/>
          </a:xfrm>
          <a:prstGeom prst="rect">
            <a:avLst/>
          </a:prstGeom>
        </p:spPr>
      </p:pic>
    </p:spTree>
    <p:extLst>
      <p:ext uri="{BB962C8B-B14F-4D97-AF65-F5344CB8AC3E}">
        <p14:creationId xmlns:p14="http://schemas.microsoft.com/office/powerpoint/2010/main" val="40260642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245263" y="972473"/>
            <a:ext cx="528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defRPr/>
            </a:pPr>
            <a:r>
              <a:rPr lang="en-US" sz="3200" b="1" dirty="0" err="1">
                <a:solidFill>
                  <a:srgbClr val="FF0000"/>
                </a:solidFill>
                <a:latin typeface="UTM Androgyne" panose="02040603050506020204" pitchFamily="18" charset="0"/>
                <a:cs typeface="Times New Roman" pitchFamily="18" charset="0"/>
              </a:rPr>
              <a:t>Giải</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nghĩa</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từ</a:t>
            </a:r>
            <a:r>
              <a:rPr lang="en-US" sz="3200" b="1" dirty="0">
                <a:solidFill>
                  <a:srgbClr val="FF0000"/>
                </a:solidFill>
                <a:latin typeface="UTM Androgyne" panose="02040603050506020204" pitchFamily="18" charset="0"/>
                <a:cs typeface="Times New Roman" pitchFamily="18" charset="0"/>
              </a:rPr>
              <a:t> </a:t>
            </a:r>
          </a:p>
        </p:txBody>
      </p:sp>
      <p:sp>
        <p:nvSpPr>
          <p:cNvPr id="3" name="Rectangle 2"/>
          <p:cNvSpPr>
            <a:spLocks noChangeArrowheads="1"/>
          </p:cNvSpPr>
          <p:nvPr/>
        </p:nvSpPr>
        <p:spPr bwMode="auto">
          <a:xfrm>
            <a:off x="1041521" y="1676838"/>
            <a:ext cx="13051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Giáp</a:t>
            </a:r>
            <a:endParaRPr lang="en-US" sz="3200" dirty="0">
              <a:solidFill>
                <a:prstClr val="black"/>
              </a:solidFill>
              <a:latin typeface="UTM Androgyne" panose="02040603050506020204" pitchFamily="18" charset="0"/>
              <a:cs typeface="Times New Roman" pitchFamily="18" charset="0"/>
            </a:endParaRPr>
          </a:p>
        </p:txBody>
      </p:sp>
      <p:sp>
        <p:nvSpPr>
          <p:cNvPr id="4" name="Rectangle 3"/>
          <p:cNvSpPr>
            <a:spLocks noChangeArrowheads="1"/>
          </p:cNvSpPr>
          <p:nvPr/>
        </p:nvSpPr>
        <p:spPr bwMode="auto">
          <a:xfrm>
            <a:off x="2275589" y="1689423"/>
            <a:ext cx="92522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đơn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vị</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dân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cư</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dưới</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cấp</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thôn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ngày</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xưa</a:t>
            </a:r>
            <a:endParaRPr lang="en-US" sz="3200" dirty="0">
              <a:solidFill>
                <a:prstClr val="black"/>
              </a:solidFill>
              <a:latin typeface="UTM Androgyne" panose="02040603050506020204" pitchFamily="18" charset="0"/>
              <a:cs typeface="Times New Roman" pitchFamily="18" charset="0"/>
            </a:endParaRPr>
          </a:p>
        </p:txBody>
      </p:sp>
      <p:pic>
        <p:nvPicPr>
          <p:cNvPr id="1028" name="Picture 4" descr="VÃ©c tÆ¡ Äá» há»a hÃ¬nh áº¢nh Di Äá»ng Máº¡ng Äá» Há»a Váº½ - ngÃ´i lÃ ng trÃªn nÃºi png táº£i  vá» - Miá»n phÃ­ trong suá»t Xanh png Táº£i vá»."/>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400" b="99800" l="0" r="100000">
                        <a14:foregroundMark x1="8222" y1="31800" x2="30444" y2="32000"/>
                        <a14:foregroundMark x1="64222" y1="33600" x2="77000" y2="25000"/>
                        <a14:foregroundMark x1="77000" y1="25000" x2="85556" y2="33200"/>
                        <a14:foregroundMark x1="69333" y1="29200" x2="75444" y2="23400"/>
                        <a14:foregroundMark x1="76333" y1="23400" x2="76889" y2="23000"/>
                        <a14:foregroundMark x1="12556" y1="29400" x2="14889" y2="24600"/>
                        <a14:foregroundMark x1="23444" y1="27200" x2="31000" y2="31200"/>
                        <a14:foregroundMark x1="10444" y1="29800" x2="2000" y2="34200"/>
                        <a14:foregroundMark x1="14333" y1="25400" x2="32333" y2="27000"/>
                        <a14:foregroundMark x1="29889" y1="33000" x2="40222" y2="34000"/>
                        <a14:foregroundMark x1="37000" y1="34000" x2="42111" y2="34200"/>
                        <a14:foregroundMark x1="71778" y1="29200" x2="83222" y2="20600"/>
                        <a14:foregroundMark x1="75556" y1="25400" x2="62111" y2="31200"/>
                        <a14:backgroundMark x1="5556" y1="25200" x2="5556" y2="25200"/>
                        <a14:backgroundMark x1="7778" y1="44800" x2="7778" y2="44800"/>
                        <a14:backgroundMark x1="1556" y1="46000" x2="38556" y2="41400"/>
                        <a14:backgroundMark x1="43556" y1="33400" x2="25778" y2="23400"/>
                        <a14:backgroundMark x1="3111" y1="26400" x2="10778" y2="27000"/>
                      </a14:backgroundRemoval>
                    </a14:imgEffect>
                  </a14:imgLayer>
                </a14:imgProps>
              </a:ext>
              <a:ext uri="{28A0092B-C50C-407E-A947-70E740481C1C}">
                <a14:useLocalDpi xmlns:a14="http://schemas.microsoft.com/office/drawing/2010/main" val="0"/>
              </a:ext>
            </a:extLst>
          </a:blip>
          <a:srcRect t="43630"/>
          <a:stretch/>
        </p:blipFill>
        <p:spPr bwMode="auto">
          <a:xfrm>
            <a:off x="0" y="3181815"/>
            <a:ext cx="12192000" cy="380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11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3225234" y="2013882"/>
            <a:ext cx="5328068"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2.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Tìm</a:t>
            </a:r>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hiểu</a:t>
            </a:r>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bài</a:t>
            </a:r>
            <a:endPar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49976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1067983" y="510363"/>
            <a:ext cx="10141096" cy="1209749"/>
          </a:xfrm>
          <a:prstGeom prst="rect">
            <a:avLst/>
          </a:prstGeom>
          <a:solidFill>
            <a:schemeClr val="accent1">
              <a:lumMod val="60000"/>
              <a:lumOff val="40000"/>
            </a:schemeClr>
          </a:solidFill>
          <a:ln w="3175">
            <a:noFill/>
            <a:bevel/>
            <a:headEnd/>
            <a:tailEnd/>
          </a:ln>
        </p:spPr>
        <p:txBody>
          <a:bodyPr lIns="82815" tIns="41405" rIns="82815" bIns="41405" anchor="ctr"/>
          <a:lstStyle/>
          <a:p>
            <a:pPr defTabSz="914377"/>
            <a:r>
              <a:rPr lang="en-US"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rPr>
              <a:t>1. </a:t>
            </a:r>
            <a:r>
              <a:rPr lang="en-US" altLang="en-US" sz="3200" b="1" i="1" dirty="0">
                <a:solidFill>
                  <a:srgbClr val="274991"/>
                </a:solidFill>
                <a:latin typeface="Cambria" panose="02040503050406030204" pitchFamily="18" charset="0"/>
                <a:ea typeface="Cambria" panose="02040503050406030204" pitchFamily="18" charset="0"/>
              </a:rPr>
              <a:t>Qua </a:t>
            </a:r>
            <a:r>
              <a:rPr lang="en-US" altLang="en-US" sz="3200" b="1" i="1" dirty="0" err="1">
                <a:solidFill>
                  <a:srgbClr val="274991"/>
                </a:solidFill>
                <a:latin typeface="Cambria" panose="02040503050406030204" pitchFamily="18" charset="0"/>
                <a:ea typeface="Cambria" panose="02040503050406030204" pitchFamily="18" charset="0"/>
              </a:rPr>
              <a:t>phần</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đầu</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bài</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văn</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em</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hiểu</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cách</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chơi</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kéo</a:t>
            </a:r>
            <a:r>
              <a:rPr lang="en-US" altLang="en-US" sz="3200" b="1" i="1" dirty="0">
                <a:solidFill>
                  <a:srgbClr val="274991"/>
                </a:solidFill>
                <a:latin typeface="Cambria" panose="02040503050406030204" pitchFamily="18" charset="0"/>
                <a:ea typeface="Cambria" panose="02040503050406030204" pitchFamily="18" charset="0"/>
              </a:rPr>
              <a:t> co </a:t>
            </a:r>
            <a:r>
              <a:rPr lang="en-US" altLang="en-US" sz="3200" b="1" i="1" dirty="0" err="1">
                <a:solidFill>
                  <a:srgbClr val="274991"/>
                </a:solidFill>
                <a:latin typeface="Cambria" panose="02040503050406030204" pitchFamily="18" charset="0"/>
                <a:ea typeface="Cambria" panose="02040503050406030204" pitchFamily="18" charset="0"/>
              </a:rPr>
              <a:t>như</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thế</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nào</a:t>
            </a:r>
            <a:r>
              <a:rPr lang="en-US" altLang="en-US" sz="3200" b="1" i="1" dirty="0">
                <a:solidFill>
                  <a:srgbClr val="274991"/>
                </a:solidFill>
                <a:latin typeface="Cambria" panose="02040503050406030204" pitchFamily="18" charset="0"/>
                <a:ea typeface="Cambria" panose="02040503050406030204" pitchFamily="18" charset="0"/>
              </a:rPr>
              <a:t>?</a:t>
            </a:r>
            <a:endParaRPr lang="en-US"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17"/>
          <p:cNvSpPr>
            <a:spLocks noChangeArrowheads="1"/>
          </p:cNvSpPr>
          <p:nvPr/>
        </p:nvSpPr>
        <p:spPr bwMode="auto">
          <a:xfrm>
            <a:off x="1067983" y="1893876"/>
            <a:ext cx="10141096" cy="4476209"/>
          </a:xfrm>
          <a:prstGeom prst="rect">
            <a:avLst/>
          </a:prstGeom>
          <a:solidFill>
            <a:schemeClr val="accent1">
              <a:lumMod val="40000"/>
              <a:lumOff val="60000"/>
            </a:schemeClr>
          </a:solidFill>
          <a:ln w="9525">
            <a:noFill/>
            <a:miter lim="800000"/>
            <a:headEnd/>
            <a:tailEnd/>
          </a:ln>
        </p:spPr>
        <p:txBody>
          <a:bodyPr lIns="82815" tIns="41405" rIns="82815" bIns="41405" anchor="ctr"/>
          <a:lstStyle/>
          <a:p>
            <a:pPr defTabSz="914377">
              <a:lnSpc>
                <a:spcPct val="130000"/>
              </a:lnSpc>
            </a:pPr>
            <a:r>
              <a:rPr lang="vi-VN" altLang="en-US" sz="3200" b="1" i="1" dirty="0">
                <a:solidFill>
                  <a:srgbClr val="274991"/>
                </a:solidFill>
                <a:latin typeface="Cambria" panose="02040503050406030204" pitchFamily="18" charset="0"/>
                <a:ea typeface="Cambria" panose="02040503050406030204" pitchFamily="18" charset="0"/>
              </a:rPr>
              <a:t>Kéo co phải có hai đội, thường thì số người 2 đội phải bằng nhau, thành viên 2 đội nắm chung 1 sợi dây thừng dài. Kéo co phải đủ 3 keo. Mỗi đội kéo mạnh đội mình về sau vạch ranh giới ngăn cách 2 đội. Đội nào kéo tuột được đội kia ngã sang vùng đất của đội mình nhiều keo hơn là thắng.</a:t>
            </a:r>
          </a:p>
        </p:txBody>
      </p:sp>
      <p:pic>
        <p:nvPicPr>
          <p:cNvPr id="7"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Tree>
    <p:extLst>
      <p:ext uri="{BB962C8B-B14F-4D97-AF65-F5344CB8AC3E}">
        <p14:creationId xmlns:p14="http://schemas.microsoft.com/office/powerpoint/2010/main" val="165274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36972"/>
          <a:stretch/>
        </p:blipFill>
        <p:spPr>
          <a:xfrm>
            <a:off x="-2258272" y="-195022"/>
            <a:ext cx="1415735" cy="1511651"/>
          </a:xfrm>
          <a:prstGeom prst="rect">
            <a:avLst/>
          </a:prstGeom>
        </p:spPr>
      </p:pic>
      <p:pic>
        <p:nvPicPr>
          <p:cNvPr id="13" name="Picture 5" descr="Keo co"/>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3806144"/>
            <a:ext cx="8808720" cy="33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004815" y="320040"/>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 y="1246037"/>
            <a:ext cx="7056120" cy="3416320"/>
          </a:xfrm>
          <a:prstGeom prst="rect">
            <a:avLst/>
          </a:prstGeom>
          <a:noFill/>
        </p:spPr>
        <p:txBody>
          <a:bodyPr wrap="square" rtlCol="0">
            <a:spAutoFit/>
          </a:bodyPr>
          <a:lstStyle/>
          <a:p>
            <a:pPr algn="ctr" defTabSz="914377"/>
            <a:r>
              <a:rPr lang="en-US" altLang="en-US" sz="7200" b="1" u="sng" dirty="0">
                <a:solidFill>
                  <a:srgbClr val="274991"/>
                </a:solidFill>
                <a:latin typeface="UTM A&amp;S Signwriter" panose="02040603050506020204" pitchFamily="18" charset="0"/>
                <a:cs typeface="Times New Roman" panose="02020603050405020304" pitchFamily="18" charset="0"/>
              </a:rPr>
              <a:t>Ý </a:t>
            </a:r>
            <a:r>
              <a:rPr lang="en-US" altLang="en-US" sz="7200" b="1" u="sng" dirty="0" err="1">
                <a:solidFill>
                  <a:srgbClr val="274991"/>
                </a:solidFill>
                <a:latin typeface="UTM A&amp;S Signwriter" panose="02040603050506020204" pitchFamily="18" charset="0"/>
                <a:cs typeface="Times New Roman" panose="02020603050405020304" pitchFamily="18" charset="0"/>
              </a:rPr>
              <a:t>đoạn</a:t>
            </a:r>
            <a:r>
              <a:rPr lang="en-US" altLang="en-US" sz="7200" b="1" u="sng" dirty="0">
                <a:solidFill>
                  <a:srgbClr val="274991"/>
                </a:solidFill>
                <a:latin typeface="UTM A&amp;S Signwriter" panose="02040603050506020204" pitchFamily="18" charset="0"/>
                <a:cs typeface="Times New Roman" panose="02020603050405020304" pitchFamily="18" charset="0"/>
              </a:rPr>
              <a:t> 1</a:t>
            </a:r>
            <a:r>
              <a:rPr lang="en-US" altLang="en-US" sz="7200" b="1" dirty="0">
                <a:solidFill>
                  <a:srgbClr val="274991"/>
                </a:solidFill>
                <a:latin typeface="UTM A&amp;S Signwriter" panose="02040603050506020204" pitchFamily="18" charset="0"/>
                <a:cs typeface="Times New Roman" panose="02020603050405020304" pitchFamily="18" charset="0"/>
              </a:rPr>
              <a:t>:</a:t>
            </a:r>
            <a:r>
              <a:rPr lang="en-US" altLang="en-US" sz="7200" dirty="0">
                <a:solidFill>
                  <a:srgbClr val="274991"/>
                </a:solidFill>
                <a:latin typeface="UTM A&amp;S Signwriter" panose="02040603050506020204" pitchFamily="18" charset="0"/>
                <a:cs typeface="Times New Roman" panose="02020603050405020304" pitchFamily="18" charset="0"/>
              </a:rPr>
              <a:t> </a:t>
            </a:r>
          </a:p>
          <a:p>
            <a:pPr algn="ctr" defTabSz="914377"/>
            <a:r>
              <a:rPr lang="en-US" altLang="en-US" sz="7200" dirty="0" err="1">
                <a:solidFill>
                  <a:srgbClr val="274991"/>
                </a:solidFill>
                <a:latin typeface="UTM A&amp;S Signwriter" panose="02040603050506020204" pitchFamily="18" charset="0"/>
                <a:cs typeface="Times New Roman" panose="02020603050405020304" pitchFamily="18" charset="0"/>
              </a:rPr>
              <a:t>Giới</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thiệu</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cách</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chơi</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kéo</a:t>
            </a:r>
            <a:r>
              <a:rPr lang="en-US" altLang="en-US" sz="7200" dirty="0">
                <a:solidFill>
                  <a:srgbClr val="274991"/>
                </a:solidFill>
                <a:latin typeface="UTM A&amp;S Signwriter" panose="02040603050506020204" pitchFamily="18" charset="0"/>
                <a:cs typeface="Times New Roman" panose="02020603050405020304" pitchFamily="18" charset="0"/>
              </a:rPr>
              <a:t> co.</a:t>
            </a:r>
          </a:p>
          <a:p>
            <a:pPr algn="ctr" defTabSz="914377"/>
            <a:endParaRPr lang="en-US" sz="72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3309471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847062" y="479883"/>
            <a:ext cx="10362017" cy="1209749"/>
          </a:xfrm>
          <a:prstGeom prst="rect">
            <a:avLst/>
          </a:prstGeom>
          <a:solidFill>
            <a:schemeClr val="accent1">
              <a:lumMod val="60000"/>
              <a:lumOff val="40000"/>
            </a:schemeClr>
          </a:solidFill>
          <a:ln w="3175">
            <a:noFill/>
            <a:bevel/>
            <a:headEnd/>
            <a:tailEnd/>
          </a:ln>
        </p:spPr>
        <p:txBody>
          <a:bodyPr lIns="82815" tIns="41405" rIns="82815" bIns="41405" anchor="ctr"/>
          <a:lstStyle/>
          <a:p>
            <a:pPr defTabSz="914377"/>
            <a:r>
              <a:rPr lang="vi-VN"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rPr>
              <a:t>2. Em hãy giới thiệu cách chơi kéo co ở làng Hữu Trấp ?</a:t>
            </a:r>
          </a:p>
        </p:txBody>
      </p:sp>
      <p:sp>
        <p:nvSpPr>
          <p:cNvPr id="4" name="Rectangle 17"/>
          <p:cNvSpPr>
            <a:spLocks noChangeArrowheads="1"/>
          </p:cNvSpPr>
          <p:nvPr/>
        </p:nvSpPr>
        <p:spPr bwMode="auto">
          <a:xfrm>
            <a:off x="847062" y="1893876"/>
            <a:ext cx="10362017" cy="4186885"/>
          </a:xfrm>
          <a:prstGeom prst="rect">
            <a:avLst/>
          </a:prstGeom>
          <a:solidFill>
            <a:schemeClr val="accent1">
              <a:lumMod val="40000"/>
              <a:lumOff val="60000"/>
            </a:schemeClr>
          </a:solidFill>
          <a:ln w="9525">
            <a:noFill/>
            <a:miter lim="800000"/>
            <a:headEnd/>
            <a:tailEnd/>
          </a:ln>
        </p:spPr>
        <p:txBody>
          <a:bodyPr lIns="82815" tIns="41405" rIns="82815" bIns="41405" anchor="ctr"/>
          <a:lstStyle/>
          <a:p>
            <a:pPr defTabSz="914377">
              <a:lnSpc>
                <a:spcPct val="130000"/>
              </a:lnSpc>
            </a:pPr>
            <a:r>
              <a:rPr lang="en-US" altLang="en-US" sz="2667" b="1" i="1" dirty="0">
                <a:solidFill>
                  <a:srgbClr val="274991"/>
                </a:solidFill>
                <a:latin typeface="Cambria" panose="02040503050406030204" pitchFamily="18" charset="0"/>
                <a:ea typeface="Cambria" panose="02040503050406030204" pitchFamily="18" charset="0"/>
              </a:rPr>
              <a:t> </a:t>
            </a:r>
            <a:r>
              <a:rPr lang="vi-VN" altLang="en-US" sz="2667" b="1" i="1" dirty="0">
                <a:solidFill>
                  <a:srgbClr val="274991"/>
                </a:solidFill>
                <a:latin typeface="Cambria" panose="02040503050406030204" pitchFamily="18" charset="0"/>
                <a:ea typeface="Cambria" panose="02040503050406030204" pitchFamily="18" charset="0"/>
              </a:rPr>
              <a:t>Cuộc thi kéo co ở làng Hữu Trấp rất đặc biệt so với cách thi thông thường. Đó là cuộc thi giữa bên nam và bên nữ. Nam là phái mạnh thì phải khoẻ hơn nữ. Thế mà có năm bên nam thắng, có năm bên nam phải chịu thua bên nữ là phái yếu. Nhưng dù bên nào thắng thì cuộc thi cũng rất là vui. Vui vì không khí ganh đua rất sôi nổi, vui vì tiếng trống, tiếng reo hò, cổ vũ rất náo nhiệt của những người vây xung quanh.</a:t>
            </a:r>
          </a:p>
        </p:txBody>
      </p:sp>
      <p:pic>
        <p:nvPicPr>
          <p:cNvPr id="7"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Tree>
    <p:extLst>
      <p:ext uri="{BB962C8B-B14F-4D97-AF65-F5344CB8AC3E}">
        <p14:creationId xmlns:p14="http://schemas.microsoft.com/office/powerpoint/2010/main" val="214312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139"/>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3" name="Picture 5" descr="Keo c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4282440"/>
            <a:ext cx="8808720" cy="28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103479" y="272307"/>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097" y="702608"/>
            <a:ext cx="8427719" cy="5016758"/>
          </a:xfrm>
          <a:prstGeom prst="rect">
            <a:avLst/>
          </a:prstGeom>
          <a:noFill/>
        </p:spPr>
        <p:txBody>
          <a:bodyPr wrap="square" rtlCol="0">
            <a:spAutoFit/>
          </a:bodyPr>
          <a:lstStyle/>
          <a:p>
            <a:pPr algn="ctr" defTabSz="914377"/>
            <a:r>
              <a:rPr lang="en-US" altLang="en-US" sz="8000" b="1" u="sng" dirty="0">
                <a:solidFill>
                  <a:srgbClr val="274991"/>
                </a:solidFill>
                <a:latin typeface="UTM A&amp;S Signwriter" panose="02040603050506020204" pitchFamily="18" charset="0"/>
                <a:cs typeface="Times New Roman" panose="02020603050405020304" pitchFamily="18" charset="0"/>
              </a:rPr>
              <a:t>Ý </a:t>
            </a:r>
            <a:r>
              <a:rPr lang="en-US" altLang="en-US" sz="8000" b="1" u="sng" dirty="0" err="1">
                <a:solidFill>
                  <a:srgbClr val="274991"/>
                </a:solidFill>
                <a:latin typeface="UTM A&amp;S Signwriter" panose="02040603050506020204" pitchFamily="18" charset="0"/>
                <a:cs typeface="Times New Roman" panose="02020603050405020304" pitchFamily="18" charset="0"/>
              </a:rPr>
              <a:t>đoạn</a:t>
            </a:r>
            <a:r>
              <a:rPr lang="en-US" altLang="en-US" sz="8000" b="1" u="sng" dirty="0">
                <a:solidFill>
                  <a:srgbClr val="274991"/>
                </a:solidFill>
                <a:latin typeface="UTM A&amp;S Signwriter" panose="02040603050506020204" pitchFamily="18" charset="0"/>
                <a:cs typeface="Times New Roman" panose="02020603050405020304" pitchFamily="18" charset="0"/>
              </a:rPr>
              <a:t> 2</a:t>
            </a:r>
            <a:r>
              <a:rPr lang="en-US" altLang="en-US" sz="8000" b="1" dirty="0">
                <a:solidFill>
                  <a:srgbClr val="274991"/>
                </a:solidFill>
                <a:latin typeface="UTM A&amp;S Signwriter" panose="02040603050506020204" pitchFamily="18" charset="0"/>
                <a:cs typeface="Times New Roman" panose="02020603050405020304" pitchFamily="18" charset="0"/>
              </a:rPr>
              <a:t>:</a:t>
            </a:r>
            <a:r>
              <a:rPr lang="en-US" altLang="en-US" sz="8000" dirty="0">
                <a:solidFill>
                  <a:srgbClr val="274991"/>
                </a:solidFill>
                <a:latin typeface="UTM A&amp;S Signwriter" panose="02040603050506020204" pitchFamily="18" charset="0"/>
                <a:cs typeface="Times New Roman" panose="02020603050405020304" pitchFamily="18" charset="0"/>
              </a:rPr>
              <a:t> </a:t>
            </a: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Cách chơi kéo co ở </a:t>
            </a:r>
            <a:endParaRPr lang="en-US" altLang="en-US" sz="8000" dirty="0">
              <a:solidFill>
                <a:srgbClr val="274991"/>
              </a:solidFill>
              <a:latin typeface="UTM A&amp;S Signwriter" panose="02040603050506020204" pitchFamily="18" charset="0"/>
              <a:cs typeface="Times New Roman" panose="02020603050405020304" pitchFamily="18" charset="0"/>
            </a:endParaRP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làng Hữu Trấp.</a:t>
            </a:r>
          </a:p>
          <a:p>
            <a:pPr algn="ctr" defTabSz="914377"/>
            <a:endParaRPr lang="en-US" sz="80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570310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1063052" y="2189541"/>
            <a:ext cx="7285961" cy="4113476"/>
          </a:xfrm>
          <a:prstGeom prst="rect">
            <a:avLst/>
          </a:prstGeom>
          <a:noFill/>
        </p:spPr>
        <p:txBody>
          <a:bodyPr wrap="square" lIns="91421" tIns="45709" rIns="91421" bIns="45709" rtlCol="0">
            <a:spAutoFit/>
          </a:bodyPr>
          <a:lstStyle/>
          <a:p>
            <a:pPr defTabSz="914377">
              <a:spcBef>
                <a:spcPct val="50000"/>
              </a:spcBef>
            </a:pPr>
            <a:r>
              <a:rPr lang="en-US" altLang="en-US" sz="3733" b="1" dirty="0" err="1">
                <a:solidFill>
                  <a:srgbClr val="ACD94C">
                    <a:lumMod val="50000"/>
                  </a:srgbClr>
                </a:solidFill>
                <a:latin typeface="Cambria" panose="02040503050406030204" pitchFamily="18" charset="0"/>
                <a:ea typeface="Cambria" panose="02040503050406030204" pitchFamily="18" charset="0"/>
              </a:rPr>
              <a:t>Chơi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kéo</a:t>
            </a:r>
            <a:r>
              <a:rPr lang="en-US" altLang="en-US" sz="3733" b="1" dirty="0">
                <a:solidFill>
                  <a:srgbClr val="ACD94C">
                    <a:lumMod val="50000"/>
                  </a:srgbClr>
                </a:solidFill>
                <a:latin typeface="Cambria" panose="02040503050406030204" pitchFamily="18" charset="0"/>
                <a:ea typeface="Cambria" panose="02040503050406030204" pitchFamily="18" charset="0"/>
              </a:rPr>
              <a:t> co ở </a:t>
            </a:r>
            <a:r>
              <a:rPr lang="en-US" altLang="en-US" sz="3733" b="1" dirty="0" err="1">
                <a:solidFill>
                  <a:srgbClr val="ACD94C">
                    <a:lumMod val="50000"/>
                  </a:srgbClr>
                </a:solidFill>
                <a:latin typeface="Cambria" panose="02040503050406030204" pitchFamily="18" charset="0"/>
                <a:ea typeface="Cambria" panose="02040503050406030204" pitchFamily="18" charset="0"/>
              </a:rPr>
              <a:t>làng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Tích</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cuộc</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giữa</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trai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tráng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hai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trong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Số</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lượng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mỗi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bên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không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chế</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Có</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thua</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keo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đầu</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keo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sau</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đàn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trong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kéo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đến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thế</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chuyển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bại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thành</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thắng</a:t>
            </a:r>
            <a:r>
              <a:rPr lang="en-US" altLang="en-US" sz="3733" b="1" dirty="0">
                <a:solidFill>
                  <a:srgbClr val="ACD94C">
                    <a:lumMod val="50000"/>
                  </a:srgbClr>
                </a:solidFill>
                <a:latin typeface="Cambria" panose="02040503050406030204" pitchFamily="18" charset="0"/>
                <a:ea typeface="Cambria" panose="02040503050406030204" pitchFamily="18" charset="0"/>
              </a:rPr>
              <a:t>.</a:t>
            </a:r>
          </a:p>
        </p:txBody>
      </p:sp>
      <p:sp>
        <p:nvSpPr>
          <p:cNvPr id="2" name="圆角矩形 1"/>
          <p:cNvSpPr/>
          <p:nvPr/>
        </p:nvSpPr>
        <p:spPr>
          <a:xfrm>
            <a:off x="826937" y="1998603"/>
            <a:ext cx="7443372" cy="4495800"/>
          </a:xfrm>
          <a:prstGeom prst="roundRect">
            <a:avLst/>
          </a:prstGeom>
          <a:noFill/>
          <a:ln w="76200"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914377"/>
            <a:endParaRPr lang="zh-CN" altLang="en-US">
              <a:solidFill>
                <a:prstClr val="white"/>
              </a:solidFill>
              <a:latin typeface="Calibri" panose="020F0502020204030204"/>
            </a:endParaRPr>
          </a:p>
        </p:txBody>
      </p:sp>
      <p:grpSp>
        <p:nvGrpSpPr>
          <p:cNvPr id="3" name="组合 2"/>
          <p:cNvGrpSpPr/>
          <p:nvPr/>
        </p:nvGrpSpPr>
        <p:grpSpPr>
          <a:xfrm>
            <a:off x="826935" y="370640"/>
            <a:ext cx="7443372" cy="1482282"/>
            <a:chOff x="1471519" y="1145948"/>
            <a:chExt cx="3490578" cy="945676"/>
          </a:xfrm>
        </p:grpSpPr>
        <p:sp>
          <p:nvSpPr>
            <p:cNvPr id="73" name="圆角矩形 72"/>
            <p:cNvSpPr/>
            <p:nvPr/>
          </p:nvSpPr>
          <p:spPr>
            <a:xfrm>
              <a:off x="1471519" y="1145948"/>
              <a:ext cx="3490578" cy="94567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a:endParaRPr>
            </a:p>
          </p:txBody>
        </p:sp>
        <p:sp>
          <p:nvSpPr>
            <p:cNvPr id="117" name="TextBox 116"/>
            <p:cNvSpPr txBox="1"/>
            <p:nvPr/>
          </p:nvSpPr>
          <p:spPr>
            <a:xfrm>
              <a:off x="1471519" y="1145948"/>
              <a:ext cx="3416760" cy="791867"/>
            </a:xfrm>
            <a:prstGeom prst="rect">
              <a:avLst/>
            </a:prstGeom>
            <a:noFill/>
          </p:spPr>
          <p:txBody>
            <a:bodyPr wrap="square" lIns="91403" tIns="45700" rIns="91403" bIns="45700" rtlCol="0">
              <a:spAutoFit/>
            </a:bodyPr>
            <a:lstStyle/>
            <a:p>
              <a:pPr defTabSz="914377"/>
              <a:r>
                <a:rPr lang="en-US" altLang="en-US" sz="3733" b="1" dirty="0">
                  <a:solidFill>
                    <a:prstClr val="black"/>
                  </a:solidFill>
                  <a:latin typeface="UTM Androgyne" panose="02040603050506020204" pitchFamily="18" charset="0"/>
                  <a:cs typeface="Times New Roman" panose="02020603050405020304" pitchFamily="18" charset="0"/>
                </a:rPr>
                <a:t>3.Cách </a:t>
              </a:r>
              <a:r>
                <a:rPr lang="en-US" altLang="en-US" sz="3733" b="1" dirty="0" err="1">
                  <a:solidFill>
                    <a:prstClr val="black"/>
                  </a:solidFill>
                  <a:latin typeface="UTM Androgyne" panose="02040603050506020204" pitchFamily="18" charset="0"/>
                  <a:cs typeface="Times New Roman" panose="02020603050405020304" pitchFamily="18" charset="0"/>
                </a:rPr>
                <a:t>chơi</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kéo</a:t>
              </a:r>
              <a:r>
                <a:rPr lang="en-US" altLang="en-US" sz="3733" b="1" dirty="0">
                  <a:solidFill>
                    <a:prstClr val="black"/>
                  </a:solidFill>
                  <a:latin typeface="UTM Androgyne" panose="02040603050506020204" pitchFamily="18" charset="0"/>
                  <a:cs typeface="Times New Roman" panose="02020603050405020304" pitchFamily="18" charset="0"/>
                </a:rPr>
                <a:t> co ở </a:t>
              </a:r>
              <a:r>
                <a:rPr lang="en-US" altLang="en-US" sz="3733" b="1" dirty="0" err="1">
                  <a:solidFill>
                    <a:prstClr val="black"/>
                  </a:solidFill>
                  <a:latin typeface="UTM Androgyne" panose="02040603050506020204" pitchFamily="18" charset="0"/>
                  <a:cs typeface="Times New Roman" panose="02020603050405020304" pitchFamily="18" charset="0"/>
                </a:rPr>
                <a:t>làng</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Tích</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Sơn</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có</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gì</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đặc</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biệt</a:t>
              </a:r>
              <a:r>
                <a:rPr lang="en-US" altLang="en-US" sz="3733" b="1" dirty="0">
                  <a:solidFill>
                    <a:prstClr val="black"/>
                  </a:solidFill>
                  <a:latin typeface="UTM Androgyne" panose="02040603050506020204" pitchFamily="18" charset="0"/>
                  <a:cs typeface="Times New Roman" panose="02020603050405020304" pitchFamily="18" charset="0"/>
                </a:rPr>
                <a:t> ?</a:t>
              </a:r>
              <a:endParaRPr lang="en-US" altLang="en-US" sz="3733" dirty="0">
                <a:solidFill>
                  <a:prstClr val="black"/>
                </a:solidFill>
                <a:latin typeface="UTM Androgyne" panose="02040603050506020204" pitchFamily="18" charset="0"/>
                <a:cs typeface="Times New Roman" panose="02020603050405020304" pitchFamily="18" charset="0"/>
              </a:endParaRPr>
            </a:p>
          </p:txBody>
        </p:sp>
      </p:grpSp>
      <p:pic>
        <p:nvPicPr>
          <p:cNvPr id="35" name="图片 15">
            <a:extLst>
              <a:ext uri="{FF2B5EF4-FFF2-40B4-BE49-F238E27FC236}">
                <a16:creationId xmlns:a16="http://schemas.microsoft.com/office/drawing/2014/main" id="{9BA0DE1C-1F6C-4D81-AFB8-F34342A30566}"/>
              </a:ext>
            </a:extLst>
          </p:cNvPr>
          <p:cNvPicPr>
            <a:picLocks noChangeAspect="1"/>
          </p:cNvPicPr>
          <p:nvPr/>
        </p:nvPicPr>
        <p:blipFill>
          <a:blip r:embed="rId3"/>
          <a:stretch>
            <a:fillRect/>
          </a:stretch>
        </p:blipFill>
        <p:spPr>
          <a:xfrm>
            <a:off x="8876048" y="370641"/>
            <a:ext cx="2857560" cy="1604484"/>
          </a:xfrm>
          <a:prstGeom prst="rect">
            <a:avLst/>
          </a:prstGeom>
        </p:spPr>
      </p:pic>
      <p:pic>
        <p:nvPicPr>
          <p:cNvPr id="36"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3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719" y="3068078"/>
            <a:ext cx="3644712" cy="1932367"/>
          </a:xfrm>
          <a:prstGeom prst="rect">
            <a:avLst/>
          </a:prstGeom>
        </p:spPr>
      </p:pic>
    </p:spTree>
    <p:extLst>
      <p:ext uri="{BB962C8B-B14F-4D97-AF65-F5344CB8AC3E}">
        <p14:creationId xmlns:p14="http://schemas.microsoft.com/office/powerpoint/2010/main" val="284110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randombar(horizontal)">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3" name="Picture 5" descr="Keo c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4282440"/>
            <a:ext cx="8808720" cy="28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103479" y="272307"/>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097" y="702608"/>
            <a:ext cx="8427719" cy="5016758"/>
          </a:xfrm>
          <a:prstGeom prst="rect">
            <a:avLst/>
          </a:prstGeom>
          <a:noFill/>
        </p:spPr>
        <p:txBody>
          <a:bodyPr wrap="square" rtlCol="0">
            <a:spAutoFit/>
          </a:bodyPr>
          <a:lstStyle/>
          <a:p>
            <a:pPr algn="ctr" defTabSz="914377"/>
            <a:r>
              <a:rPr lang="en-US" altLang="en-US" sz="8000" b="1" u="sng" dirty="0">
                <a:solidFill>
                  <a:srgbClr val="274991"/>
                </a:solidFill>
                <a:latin typeface="UTM A&amp;S Signwriter" panose="02040603050506020204" pitchFamily="18" charset="0"/>
                <a:cs typeface="Times New Roman" panose="02020603050405020304" pitchFamily="18" charset="0"/>
              </a:rPr>
              <a:t>Ý </a:t>
            </a:r>
            <a:r>
              <a:rPr lang="en-US" altLang="en-US" sz="8000" b="1" u="sng" dirty="0" err="1">
                <a:solidFill>
                  <a:srgbClr val="274991"/>
                </a:solidFill>
                <a:latin typeface="UTM A&amp;S Signwriter" panose="02040603050506020204" pitchFamily="18" charset="0"/>
                <a:cs typeface="Times New Roman" panose="02020603050405020304" pitchFamily="18" charset="0"/>
              </a:rPr>
              <a:t>đoạn</a:t>
            </a:r>
            <a:r>
              <a:rPr lang="en-US" altLang="en-US" sz="8000" b="1" u="sng" dirty="0">
                <a:solidFill>
                  <a:srgbClr val="274991"/>
                </a:solidFill>
                <a:latin typeface="UTM A&amp;S Signwriter" panose="02040603050506020204" pitchFamily="18" charset="0"/>
                <a:cs typeface="Times New Roman" panose="02020603050405020304" pitchFamily="18" charset="0"/>
              </a:rPr>
              <a:t> 3</a:t>
            </a:r>
            <a:r>
              <a:rPr lang="en-US" altLang="en-US" sz="8000" b="1" dirty="0">
                <a:solidFill>
                  <a:srgbClr val="274991"/>
                </a:solidFill>
                <a:latin typeface="UTM A&amp;S Signwriter" panose="02040603050506020204" pitchFamily="18" charset="0"/>
                <a:cs typeface="Times New Roman" panose="02020603050405020304" pitchFamily="18" charset="0"/>
              </a:rPr>
              <a:t>:</a:t>
            </a:r>
            <a:r>
              <a:rPr lang="en-US" altLang="en-US" sz="8000" dirty="0">
                <a:solidFill>
                  <a:srgbClr val="274991"/>
                </a:solidFill>
                <a:latin typeface="UTM A&amp;S Signwriter" panose="02040603050506020204" pitchFamily="18" charset="0"/>
                <a:cs typeface="Times New Roman" panose="02020603050405020304" pitchFamily="18" charset="0"/>
              </a:rPr>
              <a:t> </a:t>
            </a: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Cách chơi kéo co ở </a:t>
            </a:r>
            <a:endParaRPr lang="en-US" altLang="en-US" sz="8000" dirty="0">
              <a:solidFill>
                <a:srgbClr val="274991"/>
              </a:solidFill>
              <a:latin typeface="UTM A&amp;S Signwriter" panose="02040603050506020204" pitchFamily="18" charset="0"/>
              <a:cs typeface="Times New Roman" panose="02020603050405020304" pitchFamily="18" charset="0"/>
            </a:endParaRP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làng </a:t>
            </a:r>
            <a:r>
              <a:rPr lang="en-US" altLang="en-US" sz="8000" dirty="0" err="1">
                <a:solidFill>
                  <a:srgbClr val="274991"/>
                </a:solidFill>
                <a:latin typeface="UTM A&amp;S Signwriter" panose="02040603050506020204" pitchFamily="18" charset="0"/>
                <a:cs typeface="Times New Roman" panose="02020603050405020304" pitchFamily="18" charset="0"/>
              </a:rPr>
              <a:t>Tích</a:t>
            </a:r>
            <a:r>
              <a:rPr lang="en-US" altLang="en-US" sz="8000" dirty="0">
                <a:solidFill>
                  <a:srgbClr val="274991"/>
                </a:solidFill>
                <a:latin typeface="UTM A&amp;S Signwriter" panose="02040603050506020204" pitchFamily="18" charset="0"/>
                <a:cs typeface="Times New Roman" panose="02020603050405020304" pitchFamily="18" charset="0"/>
              </a:rPr>
              <a:t> </a:t>
            </a:r>
            <a:r>
              <a:rPr lang="en-US" altLang="en-US" sz="8000" dirty="0" err="1">
                <a:solidFill>
                  <a:srgbClr val="274991"/>
                </a:solidFill>
                <a:latin typeface="UTM A&amp;S Signwriter" panose="02040603050506020204" pitchFamily="18" charset="0"/>
                <a:cs typeface="Times New Roman" panose="02020603050405020304" pitchFamily="18" charset="0"/>
              </a:rPr>
              <a:t>Sơn</a:t>
            </a:r>
            <a:r>
              <a:rPr lang="vi-VN" altLang="en-US" sz="8000" dirty="0">
                <a:solidFill>
                  <a:srgbClr val="274991"/>
                </a:solidFill>
                <a:latin typeface="UTM A&amp;S Signwriter" panose="02040603050506020204" pitchFamily="18" charset="0"/>
                <a:cs typeface="Times New Roman" panose="02020603050405020304" pitchFamily="18" charset="0"/>
              </a:rPr>
              <a:t>.</a:t>
            </a:r>
          </a:p>
          <a:p>
            <a:pPr algn="ctr" defTabSz="914377"/>
            <a:endParaRPr lang="en-US" sz="80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3339265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31" y="1389747"/>
            <a:ext cx="6574048" cy="5242020"/>
          </a:xfrm>
          <a:prstGeom prst="rect">
            <a:avLst/>
          </a:prstGeom>
        </p:spPr>
      </p:pic>
      <p:pic>
        <p:nvPicPr>
          <p:cNvPr id="13" name="图片 4">
            <a:extLst>
              <a:ext uri="{FF2B5EF4-FFF2-40B4-BE49-F238E27FC236}">
                <a16:creationId xmlns:a16="http://schemas.microsoft.com/office/drawing/2014/main" id="{34E4DB84-B045-4A9D-A1A5-0C50204A2B16}"/>
              </a:ext>
            </a:extLst>
          </p:cNvPr>
          <p:cNvPicPr>
            <a:picLocks noChangeAspect="1"/>
          </p:cNvPicPr>
          <p:nvPr/>
        </p:nvPicPr>
        <p:blipFill>
          <a:blip r:embed="rId4"/>
          <a:stretch>
            <a:fillRect/>
          </a:stretch>
        </p:blipFill>
        <p:spPr>
          <a:xfrm>
            <a:off x="299192" y="-154767"/>
            <a:ext cx="11755648" cy="138974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746" b="99294" l="2324" r="98623"/>
                    </a14:imgEffect>
                    <a14:imgEffect>
                      <a14:saturation sat="200000"/>
                    </a14:imgEffect>
                  </a14:imgLayer>
                </a14:imgProps>
              </a:ext>
            </a:extLst>
          </a:blip>
          <a:stretch>
            <a:fillRect/>
          </a:stretch>
        </p:blipFill>
        <p:spPr>
          <a:xfrm>
            <a:off x="5434438" y="2600124"/>
            <a:ext cx="7201841" cy="4388041"/>
          </a:xfrm>
          <a:prstGeom prst="rect">
            <a:avLst/>
          </a:prstGeom>
        </p:spPr>
      </p:pic>
      <p:sp>
        <p:nvSpPr>
          <p:cNvPr id="3" name="Rectangle 2"/>
          <p:cNvSpPr/>
          <p:nvPr/>
        </p:nvSpPr>
        <p:spPr>
          <a:xfrm>
            <a:off x="1019293" y="363825"/>
            <a:ext cx="10075427" cy="995209"/>
          </a:xfrm>
          <a:prstGeom prst="rect">
            <a:avLst/>
          </a:prstGeom>
        </p:spPr>
        <p:txBody>
          <a:bodyPr wrap="square">
            <a:spAutoFit/>
          </a:bodyPr>
          <a:lstStyle/>
          <a:p>
            <a:pPr defTabSz="914377">
              <a:spcBef>
                <a:spcPct val="50000"/>
              </a:spcBef>
            </a:pP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Theo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em</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vì</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sao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trò</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chơi</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kéo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co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bao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giờ</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cũng</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rất</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vui</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endParaRPr lang="en-US" altLang="en-US" sz="5867"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4" name="Rectangle 3"/>
          <p:cNvSpPr/>
          <p:nvPr/>
        </p:nvSpPr>
        <p:spPr>
          <a:xfrm>
            <a:off x="927853" y="2102542"/>
            <a:ext cx="5046227" cy="3785652"/>
          </a:xfrm>
          <a:prstGeom prst="rect">
            <a:avLst/>
          </a:prstGeom>
        </p:spPr>
        <p:txBody>
          <a:bodyPr wrap="square">
            <a:spAutoFit/>
          </a:bodyPr>
          <a:lstStyle/>
          <a:p>
            <a:pPr defTabSz="914377">
              <a:spcBef>
                <a:spcPct val="50000"/>
              </a:spcBef>
            </a:pP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Trò</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chơi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kéo</a:t>
            </a:r>
            <a:r>
              <a:rPr lang="en-US" altLang="en-US" sz="4800" dirty="0">
                <a:solidFill>
                  <a:srgbClr val="002060"/>
                </a:solidFill>
                <a:latin typeface="UTM A&amp;S Signwriter" panose="02040603050506020204" pitchFamily="18" charset="0"/>
              </a:rPr>
              <a:t> co </a:t>
            </a:r>
            <a:r>
              <a:rPr lang="en-US" altLang="en-US" sz="4800" dirty="0" err="1">
                <a:solidFill>
                  <a:srgbClr val="002060"/>
                </a:solidFill>
                <a:latin typeface="UTM A&amp;S Signwriter" panose="02040603050506020204" pitchFamily="18" charset="0"/>
              </a:rPr>
              <a:t>bao</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giờ</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cũng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vui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vì</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có</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đông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người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tham</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gia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không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khí</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ganh</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đua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sôi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nổi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những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tiếng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hò</a:t>
            </a:r>
            <a:r>
              <a:rPr lang="en-US" altLang="en-US" sz="4800" dirty="0">
                <a:solidFill>
                  <a:srgbClr val="002060"/>
                </a:solidFill>
                <a:latin typeface="UTM A&amp;S Signwriter" panose="02040603050506020204" pitchFamily="18" charset="0"/>
              </a:rPr>
              <a:t> reo </a:t>
            </a:r>
            <a:r>
              <a:rPr lang="en-US" altLang="en-US" sz="4800" dirty="0" err="1">
                <a:solidFill>
                  <a:srgbClr val="002060"/>
                </a:solidFill>
                <a:latin typeface="UTM A&amp;S Signwriter" panose="02040603050506020204" pitchFamily="18" charset="0"/>
              </a:rPr>
              <a:t>khích</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lệ</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của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nhiều</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người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xem</a:t>
            </a:r>
            <a:r>
              <a:rPr lang="en-US" altLang="en-US" sz="4800" dirty="0">
                <a:solidFill>
                  <a:srgbClr val="002060"/>
                </a:solidFill>
                <a:latin typeface="UTM A&amp;S Signwriter" panose="02040603050506020204" pitchFamily="18" charset="0"/>
              </a:rPr>
              <a:t>.</a:t>
            </a:r>
          </a:p>
        </p:txBody>
      </p:sp>
      <p:pic>
        <p:nvPicPr>
          <p:cNvPr id="2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125146">
            <a:off x="10570520" y="5038035"/>
            <a:ext cx="1544192" cy="2008573"/>
          </a:xfrm>
          <a:prstGeom prst="rect">
            <a:avLst/>
          </a:prstGeom>
        </p:spPr>
      </p:pic>
      <p:pic>
        <p:nvPicPr>
          <p:cNvPr id="25"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125146">
            <a:off x="9326007" y="5225996"/>
            <a:ext cx="1544192" cy="2008573"/>
          </a:xfrm>
          <a:prstGeom prst="rect">
            <a:avLst/>
          </a:prstGeom>
        </p:spPr>
      </p:pic>
    </p:spTree>
    <p:extLst>
      <p:ext uri="{BB962C8B-B14F-4D97-AF65-F5344CB8AC3E}">
        <p14:creationId xmlns:p14="http://schemas.microsoft.com/office/powerpoint/2010/main" val="399794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Ã² chÆ¡i dÃ¢n gian: Sá» sá» mÃ³ mÃ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2" y="568960"/>
            <a:ext cx="10811088" cy="5574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8264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
            <a:ext cx="12188388" cy="68580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3342289"/>
            <a:ext cx="6206647" cy="330369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451" y="4202155"/>
            <a:ext cx="4625487" cy="2452357"/>
          </a:xfrm>
          <a:prstGeom prst="rect">
            <a:avLst/>
          </a:prstGeom>
        </p:spPr>
      </p:pic>
      <p:sp>
        <p:nvSpPr>
          <p:cNvPr id="14" name="标题 5"/>
          <p:cNvSpPr txBox="1">
            <a:spLocks/>
          </p:cNvSpPr>
          <p:nvPr>
            <p:custDataLst>
              <p:tags r:id="rId1"/>
            </p:custDataLst>
          </p:nvPr>
        </p:nvSpPr>
        <p:spPr>
          <a:xfrm>
            <a:off x="1815931" y="2576275"/>
            <a:ext cx="8831877" cy="1107996"/>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defTabSz="914377"/>
            <a:r>
              <a:rPr lang="en-US" altLang="zh-CN" sz="8000" dirty="0">
                <a:ln>
                  <a:solidFill>
                    <a:srgbClr val="ACD94C"/>
                  </a:solidFill>
                </a:ln>
                <a:solidFill>
                  <a:srgbClr val="70AD47"/>
                </a:solidFill>
                <a:latin typeface="UTM Ambrose" panose="02040603050506020204" pitchFamily="18" charset="0"/>
                <a:ea typeface="微软雅黑" panose="020B0503020204020204" pitchFamily="34" charset="-122"/>
                <a:sym typeface="Arial" panose="020B0604020202020204" pitchFamily="34" charset="0"/>
              </a:rPr>
              <a:t>KHỞI ĐỘNG</a:t>
            </a:r>
          </a:p>
        </p:txBody>
      </p:sp>
      <p:sp>
        <p:nvSpPr>
          <p:cNvPr id="16" name="椭圆 15">
            <a:extLst>
              <a:ext uri="{FF2B5EF4-FFF2-40B4-BE49-F238E27FC236}">
                <a16:creationId xmlns:a16="http://schemas.microsoft.com/office/drawing/2014/main" id="{6DA949B9-1864-4241-8946-7DEF4D9912BC}"/>
              </a:ext>
            </a:extLst>
          </p:cNvPr>
          <p:cNvSpPr/>
          <p:nvPr/>
        </p:nvSpPr>
        <p:spPr>
          <a:xfrm>
            <a:off x="5260305" y="1024985"/>
            <a:ext cx="1440160" cy="1440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867" dirty="0">
                <a:solidFill>
                  <a:prstClr val="white"/>
                </a:solidFill>
                <a:latin typeface="Calibri" panose="020F0502020204030204"/>
              </a:rPr>
              <a:t>01</a:t>
            </a:r>
            <a:endParaRPr lang="zh-CN" altLang="en-US" sz="5867" dirty="0">
              <a:solidFill>
                <a:prstClr val="white"/>
              </a:solidFill>
              <a:latin typeface="Calibri" panose="020F0502020204030204"/>
            </a:endParaRPr>
          </a:p>
        </p:txBody>
      </p:sp>
    </p:spTree>
    <p:extLst>
      <p:ext uri="{BB962C8B-B14F-4D97-AF65-F5344CB8AC3E}">
        <p14:creationId xmlns:p14="http://schemas.microsoft.com/office/powerpoint/2010/main" val="332239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á»ng há»£p 50 trÃ² chÆ¡i dÃ¢n gian Viá»t Nam hay vÃ  phá» biáº¿n nháº¥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539" y="643773"/>
            <a:ext cx="3069732" cy="2480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2" name="Picture 6" descr="12 trÃ² chÆ¡i dÃ¢n gian gáº¯n liá»n vá»i kÃ½ á»©c tuá»i thÆ¡ nhiá»u tháº¿ há»"/>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539" y="3417453"/>
            <a:ext cx="3069732" cy="2434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4" name="Picture 8" descr="Top 10 trÃ² chÆ¡i dÃ¢n gian gáº¯n liá»n vá»i kÃ½ á»©c tuá»i thÆ¡ 2021 - 10Hay"/>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15832" y="2045218"/>
            <a:ext cx="4146128" cy="2907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6" name="Picture 10" descr="TrÃ² ChÆ¡i DÃ¢n Gian Báº¯n Bi - Hunter Kids - Äá» ChÆ¡i Tráº» Em - YouTube"/>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270521" y="565147"/>
            <a:ext cx="3352800" cy="2559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8" name="Picture 12" descr="Vui tÆ°Æ¡i nhá»¯ng bÃ i hÃ¡t Äá»ng dao tuá»i thÆ¡ dÃ¢n tá»c ThÃ¡i"/>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270521" y="3417453"/>
            <a:ext cx="3352800" cy="261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352552" y="280632"/>
            <a:ext cx="3211135" cy="6657720"/>
          </a:xfrm>
          <a:prstGeom prst="rect">
            <a:avLst/>
          </a:prstGeom>
        </p:spPr>
        <p:txBody>
          <a:bodyPr wrap="none">
            <a:spAutoFit/>
          </a:bodyPr>
          <a:lstStyle/>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Trò</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chơi</a:t>
            </a:r>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dân</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gian</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endParaRPr lang="en-US" sz="10666" dirty="0">
              <a:solidFill>
                <a:srgbClr val="FFC000"/>
              </a:solidFill>
              <a:latin typeface="Calibri" panose="020F0502020204030204"/>
            </a:endParaRPr>
          </a:p>
        </p:txBody>
      </p:sp>
    </p:spTree>
    <p:extLst>
      <p:ext uri="{BB962C8B-B14F-4D97-AF65-F5344CB8AC3E}">
        <p14:creationId xmlns:p14="http://schemas.microsoft.com/office/powerpoint/2010/main" val="199333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barn(inVertical)">
                                      <p:cBhvr>
                                        <p:cTn id="11" dur="500"/>
                                        <p:tgtEl>
                                          <p:spTgt spid="1434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barn(inVertical)">
                                      <p:cBhvr>
                                        <p:cTn id="15" dur="500"/>
                                        <p:tgtEl>
                                          <p:spTgt spid="1434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4344"/>
                                        </p:tgtEl>
                                        <p:attrNameLst>
                                          <p:attrName>style.visibility</p:attrName>
                                        </p:attrNameLst>
                                      </p:cBhvr>
                                      <p:to>
                                        <p:strVal val="visible"/>
                                      </p:to>
                                    </p:set>
                                    <p:animEffect transition="in" filter="barn(inVertical)">
                                      <p:cBhvr>
                                        <p:cTn id="19" dur="500"/>
                                        <p:tgtEl>
                                          <p:spTgt spid="14344"/>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4346"/>
                                        </p:tgtEl>
                                        <p:attrNameLst>
                                          <p:attrName>style.visibility</p:attrName>
                                        </p:attrNameLst>
                                      </p:cBhvr>
                                      <p:to>
                                        <p:strVal val="visible"/>
                                      </p:to>
                                    </p:set>
                                    <p:animEffect transition="in" filter="barn(inVertical)">
                                      <p:cBhvr>
                                        <p:cTn id="23" dur="500"/>
                                        <p:tgtEl>
                                          <p:spTgt spid="143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4348"/>
                                        </p:tgtEl>
                                        <p:attrNameLst>
                                          <p:attrName>style.visibility</p:attrName>
                                        </p:attrNameLst>
                                      </p:cBhvr>
                                      <p:to>
                                        <p:strVal val="visible"/>
                                      </p:to>
                                    </p:set>
                                    <p:animEffect transition="in" filter="barn(inVertical)">
                                      <p:cBhvr>
                                        <p:cTn id="27"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840" y="152400"/>
            <a:ext cx="16870680" cy="7725093"/>
          </a:xfrm>
          <a:prstGeom prst="rect">
            <a:avLst/>
          </a:prstGeom>
        </p:spPr>
      </p:pic>
      <p:sp>
        <p:nvSpPr>
          <p:cNvPr id="3" name="Rectangle 2"/>
          <p:cNvSpPr/>
          <p:nvPr/>
        </p:nvSpPr>
        <p:spPr>
          <a:xfrm>
            <a:off x="3895351" y="152400"/>
            <a:ext cx="4559261" cy="1733680"/>
          </a:xfrm>
          <a:prstGeom prst="rect">
            <a:avLst/>
          </a:prstGeom>
        </p:spPr>
        <p:txBody>
          <a:bodyPr wrap="none">
            <a:spAutoFit/>
          </a:bodyPr>
          <a:lstStyle/>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Nội</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dung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4" name="Rectangle 3"/>
          <p:cNvSpPr/>
          <p:nvPr/>
        </p:nvSpPr>
        <p:spPr>
          <a:xfrm>
            <a:off x="2727962" y="2420700"/>
            <a:ext cx="7711439" cy="2718949"/>
          </a:xfrm>
          <a:prstGeom prst="rect">
            <a:avLst/>
          </a:prstGeom>
        </p:spPr>
        <p:txBody>
          <a:bodyPr wrap="square">
            <a:spAutoFit/>
          </a:bodyPr>
          <a:lstStyle/>
          <a:p>
            <a:pPr defTabSz="914377"/>
            <a:r>
              <a:rPr lang="en-US" altLang="en-US" sz="4267" b="1" i="1" dirty="0" err="1">
                <a:solidFill>
                  <a:srgbClr val="44546A"/>
                </a:solidFill>
                <a:latin typeface="Cambria" panose="02040503050406030204" pitchFamily="18" charset="0"/>
                <a:ea typeface="Cambria" panose="02040503050406030204" pitchFamily="18" charset="0"/>
              </a:rPr>
              <a:t>Kéo</a:t>
            </a:r>
            <a:r>
              <a:rPr lang="en-US" altLang="en-US" sz="4267" b="1" i="1" dirty="0">
                <a:solidFill>
                  <a:srgbClr val="44546A"/>
                </a:solidFill>
                <a:latin typeface="Cambria" panose="02040503050406030204" pitchFamily="18" charset="0"/>
                <a:ea typeface="Cambria" panose="02040503050406030204" pitchFamily="18" charset="0"/>
              </a:rPr>
              <a:t> co </a:t>
            </a:r>
            <a:r>
              <a:rPr lang="en-US" altLang="en-US" sz="4267" b="1" i="1" dirty="0" err="1">
                <a:solidFill>
                  <a:srgbClr val="44546A"/>
                </a:solidFill>
                <a:latin typeface="Cambria" panose="02040503050406030204" pitchFamily="18" charset="0"/>
                <a:ea typeface="Cambria" panose="02040503050406030204" pitchFamily="18" charset="0"/>
              </a:rPr>
              <a:t>là</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một</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trò</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chơi</a:t>
            </a:r>
            <a:r>
              <a:rPr lang="en-US" altLang="en-US" sz="4267" b="1" i="1" dirty="0">
                <a:solidFill>
                  <a:srgbClr val="44546A"/>
                </a:solidFill>
                <a:latin typeface="Cambria" panose="02040503050406030204" pitchFamily="18" charset="0"/>
                <a:ea typeface="Cambria" panose="02040503050406030204" pitchFamily="18" charset="0"/>
              </a:rPr>
              <a:t> </a:t>
            </a:r>
          </a:p>
          <a:p>
            <a:pPr defTabSz="914377"/>
            <a:r>
              <a:rPr lang="en-US" altLang="en-US" sz="4267" b="1" i="1" dirty="0" err="1">
                <a:solidFill>
                  <a:srgbClr val="44546A"/>
                </a:solidFill>
                <a:latin typeface="Cambria" panose="02040503050406030204" pitchFamily="18" charset="0"/>
                <a:ea typeface="Cambria" panose="02040503050406030204" pitchFamily="18" charset="0"/>
              </a:rPr>
              <a:t>thể</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hiện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tinh</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thần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thượng</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võ</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của</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người</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Việt</a:t>
            </a:r>
            <a:r>
              <a:rPr lang="en-US" altLang="en-US" sz="4267" b="1" i="1" dirty="0">
                <a:solidFill>
                  <a:srgbClr val="44546A"/>
                </a:solidFill>
                <a:latin typeface="Cambria" panose="02040503050406030204" pitchFamily="18" charset="0"/>
                <a:ea typeface="Cambria" panose="02040503050406030204" pitchFamily="18" charset="0"/>
              </a:rPr>
              <a:t> Nam ta </a:t>
            </a:r>
            <a:r>
              <a:rPr lang="en-US" altLang="en-US" sz="4267" b="1" i="1" dirty="0" err="1">
                <a:solidFill>
                  <a:srgbClr val="44546A"/>
                </a:solidFill>
                <a:latin typeface="Cambria" panose="02040503050406030204" pitchFamily="18" charset="0"/>
                <a:ea typeface="Cambria" panose="02040503050406030204" pitchFamily="18" charset="0"/>
              </a:rPr>
              <a:t>cần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được</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gìn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giữ</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và</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phát</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huy</a:t>
            </a:r>
            <a:r>
              <a:rPr lang="en-US" altLang="en-US" sz="4267" b="1" i="1" dirty="0">
                <a:solidFill>
                  <a:srgbClr val="44546A"/>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02288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2444371" y="2044362"/>
            <a:ext cx="7296340"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2.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Luyện</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đọc</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diễn</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cảm</a:t>
            </a:r>
            <a:endPar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75375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0688" y="694024"/>
            <a:ext cx="11582400" cy="403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just" defTabSz="914377">
              <a:spcBef>
                <a:spcPct val="50000"/>
              </a:spcBef>
            </a:pP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Trấp</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huyện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Quế</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Võ</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Bắc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tổ</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chức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nam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nữ</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nam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nữ</a:t>
            </a:r>
            <a:r>
              <a:rPr lang="en-US" altLang="en-US" sz="4267"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dù</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thì</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cuộc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cũng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rất</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ganh</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đua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hò</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reo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khuyến</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khích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Line 8"/>
          <p:cNvSpPr>
            <a:spLocks noChangeShapeType="1"/>
          </p:cNvSpPr>
          <p:nvPr/>
        </p:nvSpPr>
        <p:spPr bwMode="auto">
          <a:xfrm flipH="1">
            <a:off x="5380688" y="6940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5" name="Line 9"/>
          <p:cNvSpPr>
            <a:spLocks noChangeShapeType="1"/>
          </p:cNvSpPr>
          <p:nvPr/>
        </p:nvSpPr>
        <p:spPr bwMode="auto">
          <a:xfrm flipH="1">
            <a:off x="8453604" y="20052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6" name="Line 10"/>
          <p:cNvSpPr>
            <a:spLocks noChangeShapeType="1"/>
          </p:cNvSpPr>
          <p:nvPr/>
        </p:nvSpPr>
        <p:spPr bwMode="auto">
          <a:xfrm flipH="1">
            <a:off x="1133567" y="200906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7" name="Line 10"/>
          <p:cNvSpPr>
            <a:spLocks noChangeShapeType="1"/>
          </p:cNvSpPr>
          <p:nvPr/>
        </p:nvSpPr>
        <p:spPr bwMode="auto">
          <a:xfrm flipH="1">
            <a:off x="6686975" y="196528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8" name="Line 10"/>
          <p:cNvSpPr>
            <a:spLocks noChangeShapeType="1"/>
          </p:cNvSpPr>
          <p:nvPr/>
        </p:nvSpPr>
        <p:spPr bwMode="auto">
          <a:xfrm flipH="1">
            <a:off x="11801567" y="20141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9" name="Line 10"/>
          <p:cNvSpPr>
            <a:spLocks noChangeShapeType="1"/>
          </p:cNvSpPr>
          <p:nvPr/>
        </p:nvSpPr>
        <p:spPr bwMode="auto">
          <a:xfrm flipH="1">
            <a:off x="11679888" y="20141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0" name="Line 10"/>
          <p:cNvSpPr>
            <a:spLocks noChangeShapeType="1"/>
          </p:cNvSpPr>
          <p:nvPr/>
        </p:nvSpPr>
        <p:spPr bwMode="auto">
          <a:xfrm flipH="1">
            <a:off x="1011888" y="200906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1" name="Line 10"/>
          <p:cNvSpPr>
            <a:spLocks noChangeShapeType="1"/>
          </p:cNvSpPr>
          <p:nvPr/>
        </p:nvSpPr>
        <p:spPr bwMode="auto">
          <a:xfrm flipH="1">
            <a:off x="1113247" y="3311192"/>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2" name="Line 10"/>
          <p:cNvSpPr>
            <a:spLocks noChangeShapeType="1"/>
          </p:cNvSpPr>
          <p:nvPr/>
        </p:nvSpPr>
        <p:spPr bwMode="auto">
          <a:xfrm flipH="1">
            <a:off x="5760963" y="33356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3" name="Line 10"/>
          <p:cNvSpPr>
            <a:spLocks noChangeShapeType="1"/>
          </p:cNvSpPr>
          <p:nvPr/>
        </p:nvSpPr>
        <p:spPr bwMode="auto">
          <a:xfrm flipH="1">
            <a:off x="10663888" y="6940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4" name="Line 10"/>
          <p:cNvSpPr>
            <a:spLocks noChangeShapeType="1"/>
          </p:cNvSpPr>
          <p:nvPr/>
        </p:nvSpPr>
        <p:spPr bwMode="auto">
          <a:xfrm flipH="1">
            <a:off x="7964231" y="4022392"/>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5" name="Line 10"/>
          <p:cNvSpPr>
            <a:spLocks noChangeShapeType="1"/>
          </p:cNvSpPr>
          <p:nvPr/>
        </p:nvSpPr>
        <p:spPr bwMode="auto">
          <a:xfrm flipH="1">
            <a:off x="8126671" y="4002797"/>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6" name="Line 10"/>
          <p:cNvSpPr>
            <a:spLocks noChangeShapeType="1"/>
          </p:cNvSpPr>
          <p:nvPr/>
        </p:nvSpPr>
        <p:spPr bwMode="auto">
          <a:xfrm flipH="1">
            <a:off x="1240731" y="33356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pic>
        <p:nvPicPr>
          <p:cNvPr id="4100" name="Picture 4" descr="Äá»ng Cá», Äá»i Cá» Xanh 1 - KhoThietKe.Net"/>
          <p:cNvPicPr>
            <a:picLocks noChangeAspect="1" noChangeArrowheads="1"/>
          </p:cNvPicPr>
          <p:nvPr/>
        </p:nvPicPr>
        <p:blipFill rotWithShape="1">
          <a:blip r:embed="rId2">
            <a:extLst>
              <a:ext uri="{28A0092B-C50C-407E-A947-70E740481C1C}">
                <a14:useLocalDpi xmlns:a14="http://schemas.microsoft.com/office/drawing/2010/main" val="0"/>
              </a:ext>
            </a:extLst>
          </a:blip>
          <a:srcRect t="38070"/>
          <a:stretch/>
        </p:blipFill>
        <p:spPr bwMode="auto">
          <a:xfrm>
            <a:off x="0" y="4659086"/>
            <a:ext cx="12192000" cy="21989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9746" b="99294" l="2324" r="98623"/>
                    </a14:imgEffect>
                    <a14:imgEffect>
                      <a14:saturation sat="200000"/>
                    </a14:imgEffect>
                  </a14:imgLayer>
                </a14:imgProps>
              </a:ext>
            </a:extLst>
          </a:blip>
          <a:stretch>
            <a:fillRect/>
          </a:stretch>
        </p:blipFill>
        <p:spPr>
          <a:xfrm rot="930024">
            <a:off x="5429484" y="4573834"/>
            <a:ext cx="5069497" cy="2821425"/>
          </a:xfrm>
          <a:prstGeom prst="rect">
            <a:avLst/>
          </a:prstGeom>
        </p:spPr>
      </p:pic>
    </p:spTree>
    <p:extLst>
      <p:ext uri="{BB962C8B-B14F-4D97-AF65-F5344CB8AC3E}">
        <p14:creationId xmlns:p14="http://schemas.microsoft.com/office/powerpoint/2010/main" val="2261096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ppt_x</p:attrName>
                                        </p:attrNameLst>
                                      </p:cBhvr>
                                      <p:tavLst>
                                        <p:tav tm="0">
                                          <p:val>
                                            <p:fltVal val="0.5"/>
                                          </p:val>
                                        </p:tav>
                                        <p:tav tm="100000">
                                          <p:val>
                                            <p:strVal val="#ppt_x"/>
                                          </p:val>
                                        </p:tav>
                                      </p:tavLst>
                                    </p:anim>
                                    <p:anim calcmode="lin" valueType="num">
                                      <p:cBhvr>
                                        <p:cTn id="28" dur="500" fill="hold"/>
                                        <p:tgtEl>
                                          <p:spTgt spid="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p:val>
                                            <p:fltVal val="0.5"/>
                                          </p:val>
                                        </p:tav>
                                        <p:tav tm="100000">
                                          <p:val>
                                            <p:strVal val="#ppt_x"/>
                                          </p:val>
                                        </p:tav>
                                      </p:tavLst>
                                    </p:anim>
                                    <p:anim calcmode="lin" valueType="num">
                                      <p:cBhvr>
                                        <p:cTn id="34" dur="500" fill="hold"/>
                                        <p:tgtEl>
                                          <p:spTgt spid="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ppt_x</p:attrName>
                                        </p:attrNameLst>
                                      </p:cBhvr>
                                      <p:tavLst>
                                        <p:tav tm="0">
                                          <p:val>
                                            <p:fltVal val="0.5"/>
                                          </p:val>
                                        </p:tav>
                                        <p:tav tm="100000">
                                          <p:val>
                                            <p:strVal val="#ppt_x"/>
                                          </p:val>
                                        </p:tav>
                                      </p:tavLst>
                                    </p:anim>
                                    <p:anim calcmode="lin" valueType="num">
                                      <p:cBhvr>
                                        <p:cTn id="40" dur="500" fill="hold"/>
                                        <p:tgtEl>
                                          <p:spTgt spid="8"/>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ppt_x</p:attrName>
                                        </p:attrNameLst>
                                      </p:cBhvr>
                                      <p:tavLst>
                                        <p:tav tm="0">
                                          <p:val>
                                            <p:fltVal val="0.5"/>
                                          </p:val>
                                        </p:tav>
                                        <p:tav tm="100000">
                                          <p:val>
                                            <p:strVal val="#ppt_x"/>
                                          </p:val>
                                        </p:tav>
                                      </p:tavLst>
                                    </p:anim>
                                    <p:anim calcmode="lin" valueType="num">
                                      <p:cBhvr>
                                        <p:cTn id="52" dur="500" fill="hold"/>
                                        <p:tgtEl>
                                          <p:spTgt spid="1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 calcmode="lin" valueType="num">
                                      <p:cBhvr>
                                        <p:cTn id="63" dur="500" fill="hold"/>
                                        <p:tgtEl>
                                          <p:spTgt spid="12"/>
                                        </p:tgtEl>
                                        <p:attrNameLst>
                                          <p:attrName>ppt_x</p:attrName>
                                        </p:attrNameLst>
                                      </p:cBhvr>
                                      <p:tavLst>
                                        <p:tav tm="0">
                                          <p:val>
                                            <p:fltVal val="0.5"/>
                                          </p:val>
                                        </p:tav>
                                        <p:tav tm="100000">
                                          <p:val>
                                            <p:strVal val="#ppt_x"/>
                                          </p:val>
                                        </p:tav>
                                      </p:tavLst>
                                    </p:anim>
                                    <p:anim calcmode="lin" valueType="num">
                                      <p:cBhvr>
                                        <p:cTn id="64" dur="500" fill="hold"/>
                                        <p:tgtEl>
                                          <p:spTgt spid="1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 calcmode="lin" valueType="num">
                                      <p:cBhvr>
                                        <p:cTn id="69" dur="500" fill="hold"/>
                                        <p:tgtEl>
                                          <p:spTgt spid="13"/>
                                        </p:tgtEl>
                                        <p:attrNameLst>
                                          <p:attrName>ppt_x</p:attrName>
                                        </p:attrNameLst>
                                      </p:cBhvr>
                                      <p:tavLst>
                                        <p:tav tm="0">
                                          <p:val>
                                            <p:fltVal val="0.5"/>
                                          </p:val>
                                        </p:tav>
                                        <p:tav tm="100000">
                                          <p:val>
                                            <p:strVal val="#ppt_x"/>
                                          </p:val>
                                        </p:tav>
                                      </p:tavLst>
                                    </p:anim>
                                    <p:anim calcmode="lin" valueType="num">
                                      <p:cBhvr>
                                        <p:cTn id="70" dur="500" fill="hold"/>
                                        <p:tgtEl>
                                          <p:spTgt spid="13"/>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 calcmode="lin" valueType="num">
                                      <p:cBhvr>
                                        <p:cTn id="75" dur="500" fill="hold"/>
                                        <p:tgtEl>
                                          <p:spTgt spid="14"/>
                                        </p:tgtEl>
                                        <p:attrNameLst>
                                          <p:attrName>ppt_x</p:attrName>
                                        </p:attrNameLst>
                                      </p:cBhvr>
                                      <p:tavLst>
                                        <p:tav tm="0">
                                          <p:val>
                                            <p:fltVal val="0.5"/>
                                          </p:val>
                                        </p:tav>
                                        <p:tav tm="100000">
                                          <p:val>
                                            <p:strVal val="#ppt_x"/>
                                          </p:val>
                                        </p:tav>
                                      </p:tavLst>
                                    </p:anim>
                                    <p:anim calcmode="lin" valueType="num">
                                      <p:cBhvr>
                                        <p:cTn id="76" dur="500" fill="hold"/>
                                        <p:tgtEl>
                                          <p:spTgt spid="14"/>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 calcmode="lin" valueType="num">
                                      <p:cBhvr>
                                        <p:cTn id="81" dur="500" fill="hold"/>
                                        <p:tgtEl>
                                          <p:spTgt spid="15"/>
                                        </p:tgtEl>
                                        <p:attrNameLst>
                                          <p:attrName>ppt_x</p:attrName>
                                        </p:attrNameLst>
                                      </p:cBhvr>
                                      <p:tavLst>
                                        <p:tav tm="0">
                                          <p:val>
                                            <p:fltVal val="0.5"/>
                                          </p:val>
                                        </p:tav>
                                        <p:tav tm="100000">
                                          <p:val>
                                            <p:strVal val="#ppt_x"/>
                                          </p:val>
                                        </p:tav>
                                      </p:tavLst>
                                    </p:anim>
                                    <p:anim calcmode="lin" valueType="num">
                                      <p:cBhvr>
                                        <p:cTn id="82" dur="500" fill="hold"/>
                                        <p:tgtEl>
                                          <p:spTgt spid="1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 calcmode="lin" valueType="num">
                                      <p:cBhvr>
                                        <p:cTn id="87" dur="500" fill="hold"/>
                                        <p:tgtEl>
                                          <p:spTgt spid="16"/>
                                        </p:tgtEl>
                                        <p:attrNameLst>
                                          <p:attrName>ppt_x</p:attrName>
                                        </p:attrNameLst>
                                      </p:cBhvr>
                                      <p:tavLst>
                                        <p:tav tm="0">
                                          <p:val>
                                            <p:fltVal val="0.5"/>
                                          </p:val>
                                        </p:tav>
                                        <p:tav tm="100000">
                                          <p:val>
                                            <p:strVal val="#ppt_x"/>
                                          </p:val>
                                        </p:tav>
                                      </p:tavLst>
                                    </p:anim>
                                    <p:anim calcmode="lin" valueType="num">
                                      <p:cBhvr>
                                        <p:cTn id="88" dur="500" fill="hold"/>
                                        <p:tgtEl>
                                          <p:spTgt spid="16"/>
                                        </p:tgtEl>
                                        <p:attrNameLst>
                                          <p:attrName>ppt_y</p:attrName>
                                        </p:attrNameLst>
                                      </p:cBhvr>
                                      <p:tavLst>
                                        <p:tav tm="0">
                                          <p:val>
                                            <p:fltVal val="0.5"/>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2444371" y="2044362"/>
            <a:ext cx="7296340"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CHÀO CÁC EM </a:t>
            </a:r>
          </a:p>
        </p:txBody>
      </p:sp>
    </p:spTree>
    <p:extLst>
      <p:ext uri="{BB962C8B-B14F-4D97-AF65-F5344CB8AC3E}">
        <p14:creationId xmlns:p14="http://schemas.microsoft.com/office/powerpoint/2010/main" val="244673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p:nvPr/>
        </p:nvGrpSpPr>
        <p:grpSpPr>
          <a:xfrm>
            <a:off x="1738903" y="499991"/>
            <a:ext cx="8876547" cy="1012416"/>
            <a:chOff x="5048726" y="2325711"/>
            <a:chExt cx="1548322" cy="447017"/>
          </a:xfrm>
          <a:solidFill>
            <a:srgbClr val="CB1B3D"/>
          </a:solidFill>
        </p:grpSpPr>
        <p:sp>
          <p:nvSpPr>
            <p:cNvPr id="3" name="圆角矩形 3"/>
            <p:cNvSpPr/>
            <p:nvPr/>
          </p:nvSpPr>
          <p:spPr>
            <a:xfrm>
              <a:off x="5048726" y="2325711"/>
              <a:ext cx="1531822" cy="4470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a:endParaRPr>
            </a:p>
          </p:txBody>
        </p:sp>
        <p:sp>
          <p:nvSpPr>
            <p:cNvPr id="4" name="TextBox 3"/>
            <p:cNvSpPr txBox="1"/>
            <p:nvPr/>
          </p:nvSpPr>
          <p:spPr>
            <a:xfrm>
              <a:off x="5100946" y="2325711"/>
              <a:ext cx="1496102" cy="439401"/>
            </a:xfrm>
            <a:prstGeom prst="rect">
              <a:avLst/>
            </a:prstGeom>
            <a:noFill/>
          </p:spPr>
          <p:txBody>
            <a:bodyPr wrap="square" lIns="91403" tIns="45700" rIns="91403" bIns="45700" rtlCol="0">
              <a:spAutoFit/>
            </a:bodyPr>
            <a:lstStyle/>
            <a:p>
              <a:pPr defTabSz="914377"/>
              <a:r>
                <a:rPr lang="en-US" altLang="zh-CN" sz="5867" dirty="0" err="1">
                  <a:solidFill>
                    <a:prstClr val="black"/>
                  </a:solidFill>
                  <a:latin typeface="UTM A&amp;S Signwriter" panose="02040603050506020204" pitchFamily="18" charset="0"/>
                  <a:ea typeface="黑体" pitchFamily="49" charset="-122"/>
                </a:rPr>
                <a:t>Hãy</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kể</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tên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các</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trò</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chơi</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dân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gian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mà</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em</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biết</a:t>
              </a:r>
              <a:endParaRPr lang="zh-CN" altLang="en-US" sz="5867" dirty="0">
                <a:solidFill>
                  <a:prstClr val="black"/>
                </a:solidFill>
                <a:latin typeface="UTM A&amp;S Signwriter" panose="02040603050506020204" pitchFamily="18" charset="0"/>
                <a:ea typeface="黑体" pitchFamily="49" charset="-122"/>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3277" b="98296" l="1709" r="100000">
                        <a14:foregroundMark x1="42830" y1="10616" x2="58025" y2="61468"/>
                        <a14:foregroundMark x1="61538" y1="45216" x2="63343" y2="26081"/>
                      </a14:backgroundRemoval>
                    </a14:imgEffect>
                    <a14:imgEffect>
                      <a14:saturation sat="300000"/>
                    </a14:imgEffect>
                  </a14:imgLayer>
                </a14:imgProps>
              </a:ext>
            </a:extLst>
          </a:blip>
          <a:stretch>
            <a:fillRect/>
          </a:stretch>
        </p:blipFill>
        <p:spPr>
          <a:xfrm rot="916875">
            <a:off x="7666531" y="1302169"/>
            <a:ext cx="3716176" cy="269272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35" b="99741" l="1061" r="99036">
                        <a14:foregroundMark x1="9740" y1="8538" x2="21311" y2="74515"/>
                        <a14:foregroundMark x1="86596" y1="12419" x2="68274" y2="67917"/>
                        <a14:foregroundMark x1="24976" y1="39586" x2="19383" y2="55886"/>
                        <a14:foregroundMark x1="18804" y1="41138" x2="11668" y2="52523"/>
                        <a14:foregroundMark x1="7522" y1="15136" x2="15718" y2="7115"/>
                        <a14:foregroundMark x1="41466" y1="35834" x2="51398" y2="35705"/>
                        <a14:foregroundMark x1="83992" y1="12807" x2="77049" y2="24321"/>
                        <a14:foregroundMark x1="87850" y1="14360" x2="90839" y2="26649"/>
                        <a14:foregroundMark x1="16972" y1="38551" x2="24590" y2="25873"/>
                      </a14:backgroundRemoval>
                    </a14:imgEffect>
                  </a14:imgLayer>
                </a14:imgProps>
              </a:ext>
            </a:extLst>
          </a:blip>
          <a:stretch>
            <a:fillRect/>
          </a:stretch>
        </p:blipFill>
        <p:spPr>
          <a:xfrm>
            <a:off x="2341204" y="1605706"/>
            <a:ext cx="3419149" cy="2548700"/>
          </a:xfrm>
          <a:prstGeom prst="rect">
            <a:avLst/>
          </a:prstGeom>
        </p:spPr>
      </p:pic>
      <p:pic>
        <p:nvPicPr>
          <p:cNvPr id="11" name="Picture 10" descr="Sá» GiÃ¡o Dá»¥c VÃ  ÄÃ o Táº¡o VÄ©nh PhÃºc"/>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1844518" y="157656"/>
            <a:ext cx="4367001" cy="6700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0" r="99409">
                        <a14:foregroundMark x1="25714" y1="29304" x2="8374" y2="94481"/>
                        <a14:foregroundMark x1="78719" y1="17214" x2="71921" y2="47700"/>
                      </a14:backgroundRemoval>
                    </a14:imgEffect>
                  </a14:imgLayer>
                </a14:imgProps>
              </a:ext>
            </a:extLst>
          </a:blip>
          <a:stretch>
            <a:fillRect/>
          </a:stretch>
        </p:blipFill>
        <p:spPr>
          <a:xfrm>
            <a:off x="1930437" y="3714266"/>
            <a:ext cx="4798532" cy="3188397"/>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9746" b="99294" l="2324" r="98623"/>
                    </a14:imgEffect>
                    <a14:imgEffect>
                      <a14:saturation sat="300000"/>
                    </a14:imgEffect>
                  </a14:imgLayer>
                </a14:imgProps>
              </a:ext>
            </a:extLst>
          </a:blip>
          <a:stretch>
            <a:fillRect/>
          </a:stretch>
        </p:blipFill>
        <p:spPr>
          <a:xfrm rot="1220586">
            <a:off x="6449982" y="3396382"/>
            <a:ext cx="4931639" cy="3507052"/>
          </a:xfrm>
          <a:prstGeom prst="rect">
            <a:avLst/>
          </a:prstGeom>
        </p:spPr>
      </p:pic>
    </p:spTree>
    <p:extLst>
      <p:ext uri="{BB962C8B-B14F-4D97-AF65-F5344CB8AC3E}">
        <p14:creationId xmlns:p14="http://schemas.microsoft.com/office/powerpoint/2010/main" val="120069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0-#ppt_w/2"/>
                                          </p:val>
                                        </p:tav>
                                        <p:tav tm="100000">
                                          <p:val>
                                            <p:strVal val="#ppt_x"/>
                                          </p:val>
                                        </p:tav>
                                      </p:tavLst>
                                    </p:anim>
                                    <p:anim calcmode="lin" valueType="num">
                                      <p:cBhvr additive="base">
                                        <p:cTn id="14"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0-#ppt_w/2"/>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1+#ppt_w/2"/>
                                          </p:val>
                                        </p:tav>
                                        <p:tav tm="100000">
                                          <p:val>
                                            <p:strVal val="#ppt_x"/>
                                          </p:val>
                                        </p:tav>
                                      </p:tavLst>
                                    </p:anim>
                                    <p:anim calcmode="lin" valueType="num">
                                      <p:cBhvr additive="base">
                                        <p:cTn id="26"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2000" fill="hold"/>
                                        <p:tgtEl>
                                          <p:spTgt spid="12"/>
                                        </p:tgtEl>
                                        <p:attrNameLst>
                                          <p:attrName>ppt_x</p:attrName>
                                        </p:attrNameLst>
                                      </p:cBhvr>
                                      <p:tavLst>
                                        <p:tav tm="0">
                                          <p:val>
                                            <p:strVal val="1+#ppt_w/2"/>
                                          </p:val>
                                        </p:tav>
                                        <p:tav tm="100000">
                                          <p:val>
                                            <p:strVal val="#ppt_x"/>
                                          </p:val>
                                        </p:tav>
                                      </p:tavLst>
                                    </p:anim>
                                    <p:anim calcmode="lin" valueType="num">
                                      <p:cBhvr additive="base">
                                        <p:cTn id="32"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034" name="Picture 10" descr="Sá» GiÃ¡o Dá»¥c VÃ  ÄÃ o Táº¡o VÄ©nh PhÃºc"/>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2501176" y="1"/>
            <a:ext cx="6156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43477" y="531306"/>
            <a:ext cx="4635795" cy="995209"/>
          </a:xfrm>
          <a:prstGeom prst="rect">
            <a:avLst/>
          </a:prstGeom>
          <a:noFill/>
        </p:spPr>
        <p:txBody>
          <a:bodyPr wrap="square" rtlCol="0">
            <a:spAutoFit/>
          </a:bodyPr>
          <a:lstStyle/>
          <a:p>
            <a:pPr defTabSz="914377">
              <a:defRPr/>
            </a:pPr>
            <a:r>
              <a:rPr lang="en-US" sz="5867" dirty="0" err="1">
                <a:solidFill>
                  <a:prstClr val="black"/>
                </a:solidFill>
                <a:effectLst>
                  <a:glow rad="228600">
                    <a:srgbClr val="FFDD43">
                      <a:satMod val="175000"/>
                      <a:alpha val="40000"/>
                    </a:srgbClr>
                  </a:glow>
                </a:effectLst>
                <a:latin typeface="UTM Beautiful Caps" panose="02040603050506020204" pitchFamily="18" charset="0"/>
              </a:rPr>
              <a:t>Tập</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r>
              <a:rPr lang="en-US" sz="5867" dirty="0" err="1">
                <a:solidFill>
                  <a:prstClr val="black"/>
                </a:solidFill>
                <a:effectLst>
                  <a:glow rad="228600">
                    <a:srgbClr val="FFDD43">
                      <a:satMod val="175000"/>
                      <a:alpha val="40000"/>
                    </a:srgbClr>
                  </a:glow>
                </a:effectLst>
                <a:latin typeface="UTM Beautiful Caps" panose="02040603050506020204" pitchFamily="18" charset="0"/>
              </a:rPr>
              <a:t>đọc</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p>
        </p:txBody>
      </p:sp>
      <p:grpSp>
        <p:nvGrpSpPr>
          <p:cNvPr id="3" name="Group 2"/>
          <p:cNvGrpSpPr/>
          <p:nvPr/>
        </p:nvGrpSpPr>
        <p:grpSpPr>
          <a:xfrm>
            <a:off x="5211293" y="1044266"/>
            <a:ext cx="6421032" cy="1754826"/>
            <a:chOff x="4201215" y="1281219"/>
            <a:chExt cx="4815774" cy="1316119"/>
          </a:xfrm>
        </p:grpSpPr>
        <p:sp>
          <p:nvSpPr>
            <p:cNvPr id="17" name="TextBox 16"/>
            <p:cNvSpPr txBox="1"/>
            <p:nvPr/>
          </p:nvSpPr>
          <p:spPr>
            <a:xfrm>
              <a:off x="4201215" y="1281219"/>
              <a:ext cx="4793930" cy="1300260"/>
            </a:xfrm>
            <a:prstGeom prst="rect">
              <a:avLst/>
            </a:prstGeom>
            <a:noFill/>
          </p:spPr>
          <p:txBody>
            <a:bodyPr wrap="square" rtlCol="0">
              <a:spAutoFit/>
            </a:bodyPr>
            <a:lstStyle/>
            <a:p>
              <a:pPr defTabSz="914377">
                <a:defRPr/>
              </a:pPr>
              <a:r>
                <a:rPr lang="en-US" sz="10666" dirty="0">
                  <a:solidFill>
                    <a:prstClr val="black"/>
                  </a:solidFill>
                  <a:latin typeface="UTM Azuki" panose="02040603050506020204" pitchFamily="18" charset="0"/>
                </a:rPr>
                <a:t>KÉO CO</a:t>
              </a:r>
            </a:p>
          </p:txBody>
        </p:sp>
        <p:sp>
          <p:nvSpPr>
            <p:cNvPr id="22" name="TextBox 21"/>
            <p:cNvSpPr txBox="1"/>
            <p:nvPr/>
          </p:nvSpPr>
          <p:spPr>
            <a:xfrm>
              <a:off x="4223059" y="1297078"/>
              <a:ext cx="4793930" cy="1300260"/>
            </a:xfrm>
            <a:prstGeom prst="rect">
              <a:avLst/>
            </a:prstGeom>
            <a:noFill/>
          </p:spPr>
          <p:txBody>
            <a:bodyPr wrap="square" rtlCol="0">
              <a:spAutoFit/>
            </a:bodyPr>
            <a:lstStyle/>
            <a:p>
              <a:pPr defTabSz="914377">
                <a:defRPr/>
              </a:pPr>
              <a:r>
                <a:rPr lang="en-US" sz="10666" dirty="0">
                  <a:ln>
                    <a:solidFill>
                      <a:sysClr val="windowText" lastClr="000000"/>
                    </a:solidFill>
                  </a:ln>
                  <a:solidFill>
                    <a:srgbClr val="FFC000"/>
                  </a:solidFill>
                  <a:effectLst>
                    <a:glow rad="63500">
                      <a:srgbClr val="FFDD43">
                        <a:satMod val="175000"/>
                        <a:alpha val="40000"/>
                      </a:srgbClr>
                    </a:glow>
                  </a:effectLst>
                  <a:latin typeface="UTM Azuki" panose="02040603050506020204" pitchFamily="18" charset="0"/>
                </a:rPr>
                <a:t>KÉO CO</a:t>
              </a:r>
            </a:p>
          </p:txBody>
        </p:sp>
      </p:grpSp>
      <p:pic>
        <p:nvPicPr>
          <p:cNvPr id="23" name="图片 15">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135128" y="407929"/>
            <a:ext cx="2857560" cy="1604484"/>
          </a:xfrm>
          <a:prstGeom prst="rect">
            <a:avLst/>
          </a:prstGeom>
        </p:spPr>
      </p:pic>
      <p:pic>
        <p:nvPicPr>
          <p:cNvPr id="13" name="Picture 5" descr="Keo co"/>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2332384" y="2310341"/>
            <a:ext cx="9859617" cy="4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65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266" y="1139533"/>
            <a:ext cx="11008140" cy="5262979"/>
          </a:xfrm>
          <a:prstGeom prst="rect">
            <a:avLst/>
          </a:prstGeom>
        </p:spPr>
        <p:txBody>
          <a:bodyPr wrap="square">
            <a:spAutoFit/>
          </a:bodyPr>
          <a:lstStyle/>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Kéo co là một trò chơi thể hiện tinh thần thượng võ của dân ta. Tục kéo co mỗi vùng một khác, nhưng bao giờ cũng là cuộc đấu tài, đấu sức giữa hai bên</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Kéo co có phải đủ ba keo. Bên nào kéo đ</a:t>
            </a:r>
            <a:r>
              <a:rPr lang="en-US" sz="2400" dirty="0" err="1">
                <a:solidFill>
                  <a:prstClr val="black"/>
                </a:solidFill>
                <a:latin typeface="Cambria" panose="02040503050406030204" pitchFamily="18" charset="0"/>
                <a:ea typeface="Cambria" panose="02040503050406030204" pitchFamily="18" charset="0"/>
              </a:rPr>
              <a:t>ược</a:t>
            </a:r>
            <a:r>
              <a:rPr lang="vi-VN" sz="2400" dirty="0">
                <a:solidFill>
                  <a:prstClr val="black"/>
                </a:solidFill>
                <a:latin typeface="Cambria" panose="02040503050406030204" pitchFamily="18" charset="0"/>
                <a:ea typeface="Cambria" panose="02040503050406030204" pitchFamily="18" charset="0"/>
              </a:rPr>
              <a:t> đối phương ngã về phía mình nhiều keo hơn là bên ấy thắng.</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Làng Tích Sơn thuộc thị xã Vĩnh Yên</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a:t>
            </a:r>
            <a:r>
              <a:rPr lang="en-US" sz="2400" dirty="0" err="1">
                <a:solidFill>
                  <a:prstClr val="black"/>
                </a:solidFill>
                <a:latin typeface="Cambria" panose="02040503050406030204" pitchFamily="18" charset="0"/>
                <a:ea typeface="Cambria" panose="02040503050406030204" pitchFamily="18" charset="0"/>
              </a:rPr>
              <a:t>ỉnh</a:t>
            </a:r>
            <a:r>
              <a:rPr lang="vi-VN" sz="2400" dirty="0">
                <a:solidFill>
                  <a:prstClr val="black"/>
                </a:solidFill>
                <a:latin typeface="Cambria" panose="02040503050406030204" pitchFamily="18" charset="0"/>
                <a:ea typeface="Cambria" panose="02040503050406030204" pitchFamily="18" charset="0"/>
              </a:rPr>
              <a:t> Vĩnh Phúc lại có tục thi kéo co giữa trai tráng hai giáp trong làng. Số người của mỗi bên không hạn chế. Nhiều khi, có giáp thua keo đầu, t</a:t>
            </a:r>
            <a:r>
              <a:rPr lang="en-US" sz="2400" dirty="0" err="1">
                <a:solidFill>
                  <a:prstClr val="black"/>
                </a:solidFill>
                <a:latin typeface="Cambria" panose="02040503050406030204" pitchFamily="18" charset="0"/>
                <a:ea typeface="Cambria" panose="02040503050406030204" pitchFamily="18" charset="0"/>
              </a:rPr>
              <a:t>ới</a:t>
            </a:r>
            <a:r>
              <a:rPr lang="vi-VN" sz="2400" dirty="0">
                <a:solidFill>
                  <a:prstClr val="black"/>
                </a:solidFill>
                <a:latin typeface="Cambria" panose="02040503050406030204" pitchFamily="18" charset="0"/>
                <a:ea typeface="Cambria" panose="02040503050406030204" pitchFamily="18" charset="0"/>
              </a:rPr>
              <a:t> keo thứ hai, đàn ông trong giáp kéo đến đông hơn, thế là chuyển b</a:t>
            </a:r>
            <a:r>
              <a:rPr lang="en-US" sz="2400" dirty="0" err="1">
                <a:solidFill>
                  <a:prstClr val="black"/>
                </a:solidFill>
                <a:latin typeface="Cambria" panose="02040503050406030204" pitchFamily="18" charset="0"/>
                <a:ea typeface="Cambria" panose="02040503050406030204" pitchFamily="18" charset="0"/>
              </a:rPr>
              <a:t>ại</a:t>
            </a:r>
            <a:r>
              <a:rPr lang="vi-VN" sz="2400" dirty="0">
                <a:solidFill>
                  <a:prstClr val="black"/>
                </a:solidFill>
                <a:latin typeface="Cambria" panose="02040503050406030204" pitchFamily="18" charset="0"/>
                <a:ea typeface="Cambria" panose="02040503050406030204" pitchFamily="18" charset="0"/>
              </a:rPr>
              <a:t> thành thắng. Sau cuộc thi, dân làng nổi trống mừng bên thắng. Các cô gái làng cũng không ngớt lời ngợi khen những chàng trai thắng cuộc</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Theo Toan Ánh</a:t>
            </a:r>
            <a:endParaRPr lang="en-US" sz="2400" dirty="0">
              <a:solidFill>
                <a:prstClr val="black"/>
              </a:solidFill>
              <a:latin typeface="Cambria" panose="02040503050406030204" pitchFamily="18" charset="0"/>
              <a:ea typeface="Cambria" panose="02040503050406030204" pitchFamily="18" charset="0"/>
            </a:endParaRPr>
          </a:p>
        </p:txBody>
      </p:sp>
      <p:sp>
        <p:nvSpPr>
          <p:cNvPr id="4" name="TextBox 3"/>
          <p:cNvSpPr txBox="1"/>
          <p:nvPr/>
        </p:nvSpPr>
        <p:spPr>
          <a:xfrm>
            <a:off x="3350873" y="441905"/>
            <a:ext cx="6573844" cy="666786"/>
          </a:xfrm>
          <a:prstGeom prst="rect">
            <a:avLst/>
          </a:prstGeom>
          <a:noFill/>
        </p:spPr>
        <p:txBody>
          <a:bodyPr wrap="square" rtlCol="0">
            <a:spAutoFit/>
          </a:bodyPr>
          <a:lstStyle/>
          <a:p>
            <a:pPr defTabSz="914377">
              <a:defRPr/>
            </a:pPr>
            <a:r>
              <a:rPr lang="en-US" sz="3733" b="1" dirty="0" err="1">
                <a:solidFill>
                  <a:prstClr val="black"/>
                </a:solidFill>
                <a:latin typeface="UTM Beautiful Caps" panose="02040603050506020204" pitchFamily="18" charset="0"/>
              </a:rPr>
              <a:t>Tập</a:t>
            </a:r>
            <a:r>
              <a:rPr lang="en-US" sz="3733" b="1" dirty="0">
                <a:solidFill>
                  <a:prstClr val="black"/>
                </a:solidFill>
                <a:latin typeface="UTM Beautiful Caps" panose="02040603050506020204" pitchFamily="18" charset="0"/>
              </a:rPr>
              <a:t> </a:t>
            </a:r>
            <a:r>
              <a:rPr lang="en-US" sz="3733" b="1" dirty="0" err="1">
                <a:solidFill>
                  <a:prstClr val="black"/>
                </a:solidFill>
                <a:latin typeface="UTM Beautiful Caps" panose="02040603050506020204" pitchFamily="18" charset="0"/>
              </a:rPr>
              <a:t>đọc</a:t>
            </a:r>
            <a:r>
              <a:rPr lang="en-US" sz="3733" b="1" dirty="0">
                <a:solidFill>
                  <a:prstClr val="black"/>
                </a:solidFill>
                <a:latin typeface="UTM Beautiful Caps" panose="02040603050506020204" pitchFamily="18" charset="0"/>
              </a:rPr>
              <a:t> : </a:t>
            </a:r>
            <a:r>
              <a:rPr lang="en-US" sz="3733" b="1" dirty="0" err="1">
                <a:solidFill>
                  <a:prstClr val="black"/>
                </a:solidFill>
                <a:latin typeface="UTM Beautiful Caps" panose="02040603050506020204" pitchFamily="18" charset="0"/>
              </a:rPr>
              <a:t>Kéo</a:t>
            </a:r>
            <a:r>
              <a:rPr lang="en-US" sz="3733" b="1" dirty="0">
                <a:solidFill>
                  <a:prstClr val="black"/>
                </a:solidFill>
                <a:latin typeface="UTM Beautiful Caps" panose="02040603050506020204" pitchFamily="18" charset="0"/>
              </a:rPr>
              <a:t> co </a:t>
            </a:r>
          </a:p>
        </p:txBody>
      </p:sp>
      <p:pic>
        <p:nvPicPr>
          <p:cNvPr id="5" name="图片 15">
            <a:extLst>
              <a:ext uri="{FF2B5EF4-FFF2-40B4-BE49-F238E27FC236}">
                <a16:creationId xmlns:a16="http://schemas.microsoft.com/office/drawing/2014/main" id="{9BA0DE1C-1F6C-4D81-AFB8-F34342A30566}"/>
              </a:ext>
            </a:extLst>
          </p:cNvPr>
          <p:cNvPicPr>
            <a:picLocks noChangeAspect="1"/>
          </p:cNvPicPr>
          <p:nvPr/>
        </p:nvPicPr>
        <p:blipFill>
          <a:blip r:embed="rId2"/>
          <a:stretch>
            <a:fillRect/>
          </a:stretch>
        </p:blipFill>
        <p:spPr>
          <a:xfrm>
            <a:off x="9857562" y="14761"/>
            <a:ext cx="2182380" cy="1124772"/>
          </a:xfrm>
          <a:prstGeom prst="rect">
            <a:avLst/>
          </a:prstGeom>
        </p:spPr>
      </p:pic>
    </p:spTree>
    <p:extLst>
      <p:ext uri="{BB962C8B-B14F-4D97-AF65-F5344CB8AC3E}">
        <p14:creationId xmlns:p14="http://schemas.microsoft.com/office/powerpoint/2010/main" val="18736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58750" y="2079258"/>
            <a:ext cx="3223777" cy="3018053"/>
            <a:chOff x="1578181" y="2300385"/>
            <a:chExt cx="4446611" cy="2201095"/>
          </a:xfrm>
        </p:grpSpPr>
        <p:sp>
          <p:nvSpPr>
            <p:cNvPr id="28674" name="MH_Other_1"/>
            <p:cNvSpPr>
              <a:spLocks/>
            </p:cNvSpPr>
            <p:nvPr/>
          </p:nvSpPr>
          <p:spPr bwMode="auto">
            <a:xfrm rot="805389">
              <a:off x="1578181" y="4286057"/>
              <a:ext cx="4433347" cy="215423"/>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sp>
          <p:nvSpPr>
            <p:cNvPr id="28675" name="MH_Other_2"/>
            <p:cNvSpPr>
              <a:spLocks/>
            </p:cNvSpPr>
            <p:nvPr/>
          </p:nvSpPr>
          <p:spPr bwMode="auto">
            <a:xfrm>
              <a:off x="1591445" y="2300385"/>
              <a:ext cx="3442206" cy="1861737"/>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sp>
          <p:nvSpPr>
            <p:cNvPr id="28676" name="MH_Other_3"/>
            <p:cNvSpPr>
              <a:spLocks/>
            </p:cNvSpPr>
            <p:nvPr/>
          </p:nvSpPr>
          <p:spPr bwMode="auto">
            <a:xfrm>
              <a:off x="1591445" y="3184375"/>
              <a:ext cx="4433347" cy="991141"/>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grpSp>
      <p:sp>
        <p:nvSpPr>
          <p:cNvPr id="28684" name="MH_Other_6"/>
          <p:cNvSpPr>
            <a:spLocks noChangeArrowheads="1"/>
          </p:cNvSpPr>
          <p:nvPr/>
        </p:nvSpPr>
        <p:spPr bwMode="auto">
          <a:xfrm>
            <a:off x="4131048" y="1196180"/>
            <a:ext cx="988344" cy="1284573"/>
          </a:xfrm>
          <a:prstGeom prst="ellipse">
            <a:avLst/>
          </a:prstGeom>
          <a:solidFill>
            <a:schemeClr val="accent2">
              <a:lumMod val="40000"/>
              <a:lumOff val="60000"/>
            </a:schemeClr>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01</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5" name="MH_Other_7"/>
          <p:cNvSpPr>
            <a:spLocks noChangeArrowheads="1"/>
          </p:cNvSpPr>
          <p:nvPr/>
        </p:nvSpPr>
        <p:spPr bwMode="auto">
          <a:xfrm>
            <a:off x="4187408" y="2814349"/>
            <a:ext cx="988341" cy="1258913"/>
          </a:xfrm>
          <a:prstGeom prst="ellipse">
            <a:avLst/>
          </a:prstGeom>
          <a:solidFill>
            <a:schemeClr val="accent2"/>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02</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6" name="MH_Other_8"/>
          <p:cNvSpPr>
            <a:spLocks noChangeArrowheads="1"/>
          </p:cNvSpPr>
          <p:nvPr/>
        </p:nvSpPr>
        <p:spPr bwMode="auto">
          <a:xfrm>
            <a:off x="4171913" y="4494100"/>
            <a:ext cx="1077889" cy="1320109"/>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03</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9" name="MH_Title_1"/>
          <p:cNvSpPr>
            <a:spLocks noChangeArrowheads="1"/>
          </p:cNvSpPr>
          <p:nvPr/>
        </p:nvSpPr>
        <p:spPr bwMode="auto">
          <a:xfrm>
            <a:off x="529596" y="2769191"/>
            <a:ext cx="2078925" cy="2838597"/>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w="28575">
            <a:noFill/>
          </a:ln>
        </p:spPr>
        <p:txBody>
          <a:bodyPr lIns="0" tIns="0" rIns="107924"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4800" dirty="0">
                <a:solidFill>
                  <a:srgbClr val="FFFFFF"/>
                </a:solidFill>
                <a:latin typeface="UTM Ambrose" panose="02040603050506020204" pitchFamily="18" charset="0"/>
                <a:ea typeface="微软雅黑" panose="020B0503020204020204" pitchFamily="34" charset="-122"/>
                <a:cs typeface="Arial" panose="020B0604020202020204" pitchFamily="34" charset="0"/>
              </a:rPr>
              <a:t>CHIA </a:t>
            </a:r>
          </a:p>
          <a:p>
            <a:pPr algn="ctr" defTabSz="914377" latinLnBrk="1"/>
            <a:r>
              <a:rPr lang="en-US" altLang="zh-CN" sz="4800" dirty="0">
                <a:solidFill>
                  <a:srgbClr val="FFFFFF"/>
                </a:solidFill>
                <a:latin typeface="UTM Ambrose" panose="02040603050506020204" pitchFamily="18" charset="0"/>
                <a:ea typeface="微软雅黑" panose="020B0503020204020204" pitchFamily="34" charset="-122"/>
                <a:cs typeface="Arial" panose="020B0604020202020204" pitchFamily="34" charset="0"/>
              </a:rPr>
              <a:t>ĐOẠN</a:t>
            </a:r>
            <a:endParaRPr lang="zh-CN" altLang="en-US" sz="4800" dirty="0">
              <a:solidFill>
                <a:srgbClr val="FFFFFF"/>
              </a:solidFill>
              <a:latin typeface="UTM Ambrose" panose="02040603050506020204" pitchFamily="18" charset="0"/>
              <a:ea typeface="微软雅黑" panose="020B0503020204020204" pitchFamily="34" charset="-122"/>
              <a:cs typeface="Arial" panose="020B0604020202020204" pitchFamily="34" charset="0"/>
            </a:endParaRPr>
          </a:p>
        </p:txBody>
      </p:sp>
      <p:sp>
        <p:nvSpPr>
          <p:cNvPr id="21" name="TextBox 23"/>
          <p:cNvSpPr txBox="1"/>
          <p:nvPr/>
        </p:nvSpPr>
        <p:spPr>
          <a:xfrm>
            <a:off x="5119393" y="1438598"/>
            <a:ext cx="6542695"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Từ</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đầu</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đến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bên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ấy</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thắng</a:t>
            </a:r>
            <a:r>
              <a:rPr lang="en-US" altLang="en-US" sz="3733" b="1" dirty="0">
                <a:solidFill>
                  <a:prstClr val="black"/>
                </a:solidFill>
                <a:latin typeface="Cambria" panose="02040503050406030204" pitchFamily="18" charset="0"/>
                <a:ea typeface="Cambria" panose="02040503050406030204" pitchFamily="18" charset="0"/>
              </a:rPr>
              <a:t>”</a:t>
            </a:r>
          </a:p>
        </p:txBody>
      </p:sp>
      <p:sp>
        <p:nvSpPr>
          <p:cNvPr id="23" name="TextBox 23"/>
          <p:cNvSpPr txBox="1"/>
          <p:nvPr/>
        </p:nvSpPr>
        <p:spPr>
          <a:xfrm>
            <a:off x="5293693" y="3112782"/>
            <a:ext cx="5817539"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Tiếp</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theo</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đến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xem</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hội</a:t>
            </a:r>
            <a:r>
              <a:rPr lang="en-US" altLang="en-US" sz="3733" b="1" dirty="0">
                <a:solidFill>
                  <a:prstClr val="black"/>
                </a:solidFill>
                <a:latin typeface="Cambria" panose="02040503050406030204" pitchFamily="18" charset="0"/>
                <a:ea typeface="Cambria" panose="02040503050406030204" pitchFamily="18" charset="0"/>
              </a:rPr>
              <a:t>”</a:t>
            </a:r>
          </a:p>
        </p:txBody>
      </p:sp>
      <p:sp>
        <p:nvSpPr>
          <p:cNvPr id="25" name="TextBox 23"/>
          <p:cNvSpPr txBox="1"/>
          <p:nvPr/>
        </p:nvSpPr>
        <p:spPr>
          <a:xfrm>
            <a:off x="5442715" y="4823132"/>
            <a:ext cx="5278820"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Phần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còn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lại</a:t>
            </a:r>
            <a:endParaRPr lang="en-US" altLang="en-US" sz="3733" b="1" dirty="0">
              <a:solidFill>
                <a:prstClr val="black"/>
              </a:solidFill>
              <a:latin typeface="Cambria" panose="02040503050406030204" pitchFamily="18" charset="0"/>
              <a:ea typeface="Cambria" panose="02040503050406030204" pitchFamily="18" charset="0"/>
            </a:endParaRPr>
          </a:p>
        </p:txBody>
      </p:sp>
      <p:pic>
        <p:nvPicPr>
          <p:cNvPr id="2050" name="Picture 2" descr="HÃ¬nh áº£nh NhÃ¢n Váº­t Hoáº¡t HÃ¬nh Äá»c Tráº» Em Äá»c Png Trong Suá»t, Hoáº¡t HÃ¬nh, Äá»c  Hiá»u, TÃ­nh CÃ¡ch miá»n phÃ­ táº£i táº­p tin PNG PSDComment vÃ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50" b="97500" l="9688" r="95625">
                        <a14:foregroundMark x1="36406" y1="46094" x2="83750" y2="58906"/>
                        <a14:foregroundMark x1="66406" y1="39531" x2="31719" y2="59219"/>
                        <a14:foregroundMark x1="41094" y1="51250" x2="36406" y2="55781"/>
                        <a14:foregroundMark x1="39531" y1="58125" x2="65938" y2="55313"/>
                        <a14:foregroundMark x1="48594" y1="55313" x2="44688" y2="56250"/>
                        <a14:foregroundMark x1="78750" y1="58438" x2="72969" y2="61719"/>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365894" y="3472889"/>
            <a:ext cx="3964401" cy="35372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 Sky - ÄÃ¡m mÃ¢y png táº£i vá» - Miá»n phÃ­ trong suá»t MÃ u Xanh png Táº£i vá»."/>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90000" l="0" r="100000"/>
                    </a14:imgEffect>
                  </a14:imgLayer>
                </a14:imgProps>
              </a:ext>
              <a:ext uri="{28A0092B-C50C-407E-A947-70E740481C1C}">
                <a14:useLocalDpi xmlns:a14="http://schemas.microsoft.com/office/drawing/2010/main" val="0"/>
              </a:ext>
            </a:extLst>
          </a:blip>
          <a:srcRect t="29713" b="35369"/>
          <a:stretch/>
        </p:blipFill>
        <p:spPr bwMode="auto">
          <a:xfrm>
            <a:off x="6120885" y="-103843"/>
            <a:ext cx="5942772" cy="106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00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2250" fill="hold"/>
                                        <p:tgtEl>
                                          <p:spTgt spid="2054"/>
                                        </p:tgtEl>
                                        <p:attrNameLst>
                                          <p:attrName>ppt_x</p:attrName>
                                        </p:attrNameLst>
                                      </p:cBhvr>
                                      <p:tavLst>
                                        <p:tav tm="0">
                                          <p:val>
                                            <p:strVal val="0-#ppt_w/2"/>
                                          </p:val>
                                        </p:tav>
                                        <p:tav tm="100000">
                                          <p:val>
                                            <p:strVal val="#ppt_x"/>
                                          </p:val>
                                        </p:tav>
                                      </p:tavLst>
                                    </p:anim>
                                    <p:anim calcmode="lin" valueType="num">
                                      <p:cBhvr additive="base">
                                        <p:cTn id="13" dur="2250" fill="hold"/>
                                        <p:tgtEl>
                                          <p:spTgt spid="2054"/>
                                        </p:tgtEl>
                                        <p:attrNameLst>
                                          <p:attrName>ppt_y</p:attrName>
                                        </p:attrNameLst>
                                      </p:cBhvr>
                                      <p:tavLst>
                                        <p:tav tm="0">
                                          <p:val>
                                            <p:strVal val="#ppt_y"/>
                                          </p:val>
                                        </p:tav>
                                        <p:tav tm="100000">
                                          <p:val>
                                            <p:strVal val="#ppt_y"/>
                                          </p:val>
                                        </p:tav>
                                      </p:tavLst>
                                    </p:anim>
                                  </p:childTnLst>
                                </p:cTn>
                              </p:par>
                            </p:childTnLst>
                          </p:cTn>
                        </p:par>
                        <p:par>
                          <p:cTn id="14" fill="hold">
                            <p:stCondLst>
                              <p:cond delay="2250"/>
                            </p:stCondLst>
                            <p:childTnLst>
                              <p:par>
                                <p:cTn id="15" presetID="2" presetClass="entr" presetSubtype="8" fill="hold" grpId="0" nodeType="afterEffect">
                                  <p:stCondLst>
                                    <p:cond delay="0"/>
                                  </p:stCondLst>
                                  <p:childTnLst>
                                    <p:set>
                                      <p:cBhvr>
                                        <p:cTn id="16" dur="1" fill="hold">
                                          <p:stCondLst>
                                            <p:cond delay="0"/>
                                          </p:stCondLst>
                                        </p:cTn>
                                        <p:tgtEl>
                                          <p:spTgt spid="28689"/>
                                        </p:tgtEl>
                                        <p:attrNameLst>
                                          <p:attrName>style.visibility</p:attrName>
                                        </p:attrNameLst>
                                      </p:cBhvr>
                                      <p:to>
                                        <p:strVal val="visible"/>
                                      </p:to>
                                    </p:set>
                                    <p:anim calcmode="lin" valueType="num">
                                      <p:cBhvr additive="base">
                                        <p:cTn id="17" dur="500" fill="hold"/>
                                        <p:tgtEl>
                                          <p:spTgt spid="28689"/>
                                        </p:tgtEl>
                                        <p:attrNameLst>
                                          <p:attrName>ppt_x</p:attrName>
                                        </p:attrNameLst>
                                      </p:cBhvr>
                                      <p:tavLst>
                                        <p:tav tm="0">
                                          <p:val>
                                            <p:strVal val="0-#ppt_w/2"/>
                                          </p:val>
                                        </p:tav>
                                        <p:tav tm="100000">
                                          <p:val>
                                            <p:strVal val="#ppt_x"/>
                                          </p:val>
                                        </p:tav>
                                      </p:tavLst>
                                    </p:anim>
                                    <p:anim calcmode="lin" valueType="num">
                                      <p:cBhvr additive="base">
                                        <p:cTn id="18" dur="500" fill="hold"/>
                                        <p:tgtEl>
                                          <p:spTgt spid="2868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8684"/>
                                        </p:tgtEl>
                                        <p:attrNameLst>
                                          <p:attrName>style.visibility</p:attrName>
                                        </p:attrNameLst>
                                      </p:cBhvr>
                                      <p:to>
                                        <p:strVal val="visible"/>
                                      </p:to>
                                    </p:set>
                                    <p:animEffect transition="in" filter="wipe(left)">
                                      <p:cBhvr>
                                        <p:cTn id="27" dur="500"/>
                                        <p:tgtEl>
                                          <p:spTgt spid="2868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685"/>
                                        </p:tgtEl>
                                        <p:attrNameLst>
                                          <p:attrName>style.visibility</p:attrName>
                                        </p:attrNameLst>
                                      </p:cBhvr>
                                      <p:to>
                                        <p:strVal val="visible"/>
                                      </p:to>
                                    </p:set>
                                    <p:animEffect transition="in" filter="wipe(left)">
                                      <p:cBhvr>
                                        <p:cTn id="30" dur="500"/>
                                        <p:tgtEl>
                                          <p:spTgt spid="2868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686"/>
                                        </p:tgtEl>
                                        <p:attrNameLst>
                                          <p:attrName>style.visibility</p:attrName>
                                        </p:attrNameLst>
                                      </p:cBhvr>
                                      <p:to>
                                        <p:strVal val="visible"/>
                                      </p:to>
                                    </p:set>
                                    <p:animEffect transition="in" filter="wipe(left)">
                                      <p:cBhvr>
                                        <p:cTn id="33" dur="500"/>
                                        <p:tgtEl>
                                          <p:spTgt spid="28686"/>
                                        </p:tgtEl>
                                      </p:cBhvr>
                                    </p:animEffect>
                                  </p:childTnLst>
                                </p:cTn>
                              </p:par>
                            </p:childTnLst>
                          </p:cTn>
                        </p:par>
                        <p:par>
                          <p:cTn id="34" fill="hold">
                            <p:stCondLst>
                              <p:cond delay="1000"/>
                            </p:stCondLst>
                            <p:childTnLst>
                              <p:par>
                                <p:cTn id="35" presetID="1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ppt_y</p:attrName>
                                        </p:attrNameLst>
                                      </p:cBhvr>
                                      <p:tavLst>
                                        <p:tav tm="0">
                                          <p:val>
                                            <p:strVal val="#ppt_y+#ppt_h*1.125000"/>
                                          </p:val>
                                        </p:tav>
                                        <p:tav tm="100000">
                                          <p:val>
                                            <p:strVal val="#ppt_y"/>
                                          </p:val>
                                        </p:tav>
                                      </p:tavLst>
                                    </p:anim>
                                    <p:animEffect transition="in" filter="wipe(up)">
                                      <p:cBhvr>
                                        <p:cTn id="38" dur="500"/>
                                        <p:tgtEl>
                                          <p:spTgt spid="21"/>
                                        </p:tgtEl>
                                      </p:cBhvr>
                                    </p:animEffect>
                                  </p:childTnLst>
                                </p:cTn>
                              </p:par>
                            </p:childTnLst>
                          </p:cTn>
                        </p:par>
                        <p:par>
                          <p:cTn id="39" fill="hold">
                            <p:stCondLst>
                              <p:cond delay="1500"/>
                            </p:stCondLst>
                            <p:childTnLst>
                              <p:par>
                                <p:cTn id="40" presetID="1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p:tgtEl>
                                          <p:spTgt spid="23"/>
                                        </p:tgtEl>
                                        <p:attrNameLst>
                                          <p:attrName>ppt_y</p:attrName>
                                        </p:attrNameLst>
                                      </p:cBhvr>
                                      <p:tavLst>
                                        <p:tav tm="0">
                                          <p:val>
                                            <p:strVal val="#ppt_y+#ppt_h*1.125000"/>
                                          </p:val>
                                        </p:tav>
                                        <p:tav tm="100000">
                                          <p:val>
                                            <p:strVal val="#ppt_y"/>
                                          </p:val>
                                        </p:tav>
                                      </p:tavLst>
                                    </p:anim>
                                    <p:animEffect transition="in" filter="wipe(up)">
                                      <p:cBhvr>
                                        <p:cTn id="43" dur="500"/>
                                        <p:tgtEl>
                                          <p:spTgt spid="23"/>
                                        </p:tgtEl>
                                      </p:cBhvr>
                                    </p:animEffect>
                                  </p:childTnLst>
                                </p:cTn>
                              </p:par>
                            </p:childTnLst>
                          </p:cTn>
                        </p:par>
                        <p:par>
                          <p:cTn id="44" fill="hold">
                            <p:stCondLst>
                              <p:cond delay="2000"/>
                            </p:stCondLst>
                            <p:childTnLst>
                              <p:par>
                                <p:cTn id="45" presetID="1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ppt_y</p:attrName>
                                        </p:attrNameLst>
                                      </p:cBhvr>
                                      <p:tavLst>
                                        <p:tav tm="0">
                                          <p:val>
                                            <p:strVal val="#ppt_y+#ppt_h*1.125000"/>
                                          </p:val>
                                        </p:tav>
                                        <p:tav tm="100000">
                                          <p:val>
                                            <p:strVal val="#ppt_y"/>
                                          </p:val>
                                        </p:tav>
                                      </p:tavLst>
                                    </p:anim>
                                    <p:animEffect transition="in" filter="wipe(up)">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86" grpId="0" animBg="1"/>
      <p:bldP spid="28689" grpId="0" animBg="1"/>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266" y="1139533"/>
            <a:ext cx="11008140" cy="5262979"/>
          </a:xfrm>
          <a:prstGeom prst="rect">
            <a:avLst/>
          </a:prstGeom>
        </p:spPr>
        <p:txBody>
          <a:bodyPr wrap="square">
            <a:spAutoFit/>
          </a:bodyPr>
          <a:lstStyle/>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srgbClr val="FF4C60"/>
                </a:solidFill>
                <a:latin typeface="Cambria" panose="02040503050406030204" pitchFamily="18" charset="0"/>
                <a:ea typeface="Cambria" panose="02040503050406030204" pitchFamily="18" charset="0"/>
              </a:rPr>
              <a:t>Kéo co là một trò chơi thể hiện tinh thần thượng võ của dân ta. Tục kéo co mỗi vùng một khác, nhưng bao giờ cũng là cuộc đấu tài, đấu sức giữa hai bên</a:t>
            </a:r>
            <a:r>
              <a:rPr lang="en-US" sz="2400" dirty="0">
                <a:solidFill>
                  <a:srgbClr val="FF4C60"/>
                </a:solidFill>
                <a:latin typeface="Cambria" panose="02040503050406030204" pitchFamily="18" charset="0"/>
                <a:ea typeface="Cambria" panose="02040503050406030204" pitchFamily="18" charset="0"/>
              </a:rPr>
              <a:t>.</a:t>
            </a:r>
            <a:endParaRPr lang="vi-VN" sz="2400" dirty="0">
              <a:solidFill>
                <a:srgbClr val="FF4C60"/>
              </a:solidFill>
              <a:latin typeface="Cambria" panose="02040503050406030204" pitchFamily="18" charset="0"/>
              <a:ea typeface="Cambria" panose="02040503050406030204" pitchFamily="18" charset="0"/>
            </a:endParaRPr>
          </a:p>
          <a:p>
            <a:pPr defTabSz="914377"/>
            <a:r>
              <a:rPr lang="en-US" sz="2400" dirty="0">
                <a:solidFill>
                  <a:srgbClr val="FF4C60"/>
                </a:solidFill>
                <a:latin typeface="Cambria" panose="02040503050406030204" pitchFamily="18" charset="0"/>
                <a:ea typeface="Cambria" panose="02040503050406030204" pitchFamily="18" charset="0"/>
              </a:rPr>
              <a:t>	</a:t>
            </a:r>
            <a:r>
              <a:rPr lang="vi-VN" sz="2400" dirty="0">
                <a:solidFill>
                  <a:srgbClr val="FF4C60"/>
                </a:solidFill>
                <a:latin typeface="Cambria" panose="02040503050406030204" pitchFamily="18" charset="0"/>
                <a:ea typeface="Cambria" panose="02040503050406030204" pitchFamily="18" charset="0"/>
              </a:rPr>
              <a:t>Kéo co có phải đủ ba keo. Bên nào kéo đ</a:t>
            </a:r>
            <a:r>
              <a:rPr lang="en-US" sz="2400" dirty="0" err="1">
                <a:solidFill>
                  <a:srgbClr val="FF4C60"/>
                </a:solidFill>
                <a:latin typeface="Cambria" panose="02040503050406030204" pitchFamily="18" charset="0"/>
                <a:ea typeface="Cambria" panose="02040503050406030204" pitchFamily="18" charset="0"/>
              </a:rPr>
              <a:t>ược</a:t>
            </a:r>
            <a:r>
              <a:rPr lang="vi-VN" sz="2400" dirty="0">
                <a:solidFill>
                  <a:srgbClr val="FF4C60"/>
                </a:solidFill>
                <a:latin typeface="Cambria" panose="02040503050406030204" pitchFamily="18" charset="0"/>
                <a:ea typeface="Cambria" panose="02040503050406030204" pitchFamily="18" charset="0"/>
              </a:rPr>
              <a:t> đối phương ngã về phía mình nhiều keo hơn là bên ấy thắng.</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srgbClr val="00B050"/>
                </a:solidFill>
                <a:latin typeface="Cambria" panose="02040503050406030204" pitchFamily="18" charset="0"/>
                <a:ea typeface="Cambria" panose="02040503050406030204" pitchFamily="18" charset="0"/>
              </a:rPr>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Làng Tích Sơn thuộc thị xã Vĩnh Yên</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a:t>
            </a:r>
            <a:r>
              <a:rPr lang="en-US" sz="2400" dirty="0" err="1">
                <a:solidFill>
                  <a:prstClr val="black"/>
                </a:solidFill>
                <a:latin typeface="Cambria" panose="02040503050406030204" pitchFamily="18" charset="0"/>
                <a:ea typeface="Cambria" panose="02040503050406030204" pitchFamily="18" charset="0"/>
              </a:rPr>
              <a:t>ỉnh</a:t>
            </a:r>
            <a:r>
              <a:rPr lang="vi-VN" sz="2400" dirty="0">
                <a:solidFill>
                  <a:prstClr val="black"/>
                </a:solidFill>
                <a:latin typeface="Cambria" panose="02040503050406030204" pitchFamily="18" charset="0"/>
                <a:ea typeface="Cambria" panose="02040503050406030204" pitchFamily="18" charset="0"/>
              </a:rPr>
              <a:t> Vĩnh Phúc lại có tục thi kéo co giữa trai tráng hai giáp trong làng. Số người của mỗi bên không hạn chế. Nhiều khi, có giáp thua keo đầu, t</a:t>
            </a:r>
            <a:r>
              <a:rPr lang="en-US" sz="2400" dirty="0" err="1">
                <a:solidFill>
                  <a:prstClr val="black"/>
                </a:solidFill>
                <a:latin typeface="Cambria" panose="02040503050406030204" pitchFamily="18" charset="0"/>
                <a:ea typeface="Cambria" panose="02040503050406030204" pitchFamily="18" charset="0"/>
              </a:rPr>
              <a:t>ới</a:t>
            </a:r>
            <a:r>
              <a:rPr lang="vi-VN" sz="2400" dirty="0">
                <a:solidFill>
                  <a:prstClr val="black"/>
                </a:solidFill>
                <a:latin typeface="Cambria" panose="02040503050406030204" pitchFamily="18" charset="0"/>
                <a:ea typeface="Cambria" panose="02040503050406030204" pitchFamily="18" charset="0"/>
              </a:rPr>
              <a:t> keo thứ hai, đàn ông trong giáp kéo đến đông hơn, thế là chuyển b</a:t>
            </a:r>
            <a:r>
              <a:rPr lang="en-US" sz="2400" dirty="0">
                <a:solidFill>
                  <a:prstClr val="black"/>
                </a:solidFill>
                <a:latin typeface="Cambria" panose="02040503050406030204" pitchFamily="18" charset="0"/>
                <a:ea typeface="Cambria" panose="02040503050406030204" pitchFamily="18" charset="0"/>
              </a:rPr>
              <a:t>ạ</a:t>
            </a:r>
            <a:r>
              <a:rPr lang="vi-VN" sz="2400" dirty="0">
                <a:solidFill>
                  <a:prstClr val="black"/>
                </a:solidFill>
                <a:latin typeface="Cambria" panose="02040503050406030204" pitchFamily="18" charset="0"/>
                <a:ea typeface="Cambria" panose="02040503050406030204" pitchFamily="18" charset="0"/>
              </a:rPr>
              <a:t>i thành thắng. Sau cuộc thi, dân làng nổi trống mừng bên thắng. Các cô gái làng cũng không ngớt lời ngợi khen những chàng trai thắng cuộc</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i="1" dirty="0">
                <a:solidFill>
                  <a:prstClr val="black"/>
                </a:solidFill>
                <a:latin typeface="Cambria" panose="02040503050406030204" pitchFamily="18" charset="0"/>
                <a:ea typeface="Cambria" panose="02040503050406030204" pitchFamily="18" charset="0"/>
              </a:rPr>
              <a:t>Theo Toan Ánh</a:t>
            </a:r>
            <a:endParaRPr lang="en-US" sz="2400" i="1" dirty="0">
              <a:solidFill>
                <a:prstClr val="black"/>
              </a:solidFill>
              <a:latin typeface="Cambria" panose="02040503050406030204" pitchFamily="18" charset="0"/>
              <a:ea typeface="Cambria" panose="02040503050406030204" pitchFamily="18" charset="0"/>
            </a:endParaRPr>
          </a:p>
        </p:txBody>
      </p:sp>
      <p:sp>
        <p:nvSpPr>
          <p:cNvPr id="4" name="TextBox 3"/>
          <p:cNvSpPr txBox="1"/>
          <p:nvPr/>
        </p:nvSpPr>
        <p:spPr>
          <a:xfrm>
            <a:off x="3350873" y="441905"/>
            <a:ext cx="6573844" cy="666786"/>
          </a:xfrm>
          <a:prstGeom prst="rect">
            <a:avLst/>
          </a:prstGeom>
          <a:noFill/>
        </p:spPr>
        <p:txBody>
          <a:bodyPr wrap="square" rtlCol="0">
            <a:spAutoFit/>
          </a:bodyPr>
          <a:lstStyle/>
          <a:p>
            <a:pPr defTabSz="914377">
              <a:defRPr/>
            </a:pPr>
            <a:r>
              <a:rPr lang="en-US" sz="3733" b="1" dirty="0" err="1">
                <a:solidFill>
                  <a:prstClr val="black"/>
                </a:solidFill>
                <a:latin typeface="UTM Beautiful Caps" panose="02040603050506020204" pitchFamily="18" charset="0"/>
              </a:rPr>
              <a:t>Tập</a:t>
            </a:r>
            <a:r>
              <a:rPr lang="en-US" sz="3733" b="1" dirty="0">
                <a:solidFill>
                  <a:prstClr val="black"/>
                </a:solidFill>
                <a:latin typeface="UTM Beautiful Caps" panose="02040603050506020204" pitchFamily="18" charset="0"/>
              </a:rPr>
              <a:t> </a:t>
            </a:r>
            <a:r>
              <a:rPr lang="en-US" sz="3733" b="1" dirty="0" err="1">
                <a:solidFill>
                  <a:prstClr val="black"/>
                </a:solidFill>
                <a:latin typeface="UTM Beautiful Caps" panose="02040603050506020204" pitchFamily="18" charset="0"/>
              </a:rPr>
              <a:t>đọc</a:t>
            </a:r>
            <a:r>
              <a:rPr lang="en-US" sz="3733" b="1" dirty="0">
                <a:solidFill>
                  <a:prstClr val="black"/>
                </a:solidFill>
                <a:latin typeface="UTM Beautiful Caps" panose="02040603050506020204" pitchFamily="18" charset="0"/>
              </a:rPr>
              <a:t> : </a:t>
            </a:r>
            <a:r>
              <a:rPr lang="en-US" sz="3733" b="1" dirty="0" err="1">
                <a:solidFill>
                  <a:prstClr val="black"/>
                </a:solidFill>
                <a:latin typeface="UTM Beautiful Caps" panose="02040603050506020204" pitchFamily="18" charset="0"/>
              </a:rPr>
              <a:t>Kéo</a:t>
            </a:r>
            <a:r>
              <a:rPr lang="en-US" sz="3733" b="1" dirty="0">
                <a:solidFill>
                  <a:prstClr val="black"/>
                </a:solidFill>
                <a:latin typeface="UTM Beautiful Caps" panose="02040603050506020204" pitchFamily="18" charset="0"/>
              </a:rPr>
              <a:t> co </a:t>
            </a:r>
          </a:p>
        </p:txBody>
      </p:sp>
      <p:pic>
        <p:nvPicPr>
          <p:cNvPr id="5" name="图片 15">
            <a:extLst>
              <a:ext uri="{FF2B5EF4-FFF2-40B4-BE49-F238E27FC236}">
                <a16:creationId xmlns:a16="http://schemas.microsoft.com/office/drawing/2014/main" id="{9BA0DE1C-1F6C-4D81-AFB8-F34342A30566}"/>
              </a:ext>
            </a:extLst>
          </p:cNvPr>
          <p:cNvPicPr>
            <a:picLocks noChangeAspect="1"/>
          </p:cNvPicPr>
          <p:nvPr/>
        </p:nvPicPr>
        <p:blipFill>
          <a:blip r:embed="rId2"/>
          <a:stretch>
            <a:fillRect/>
          </a:stretch>
        </p:blipFill>
        <p:spPr>
          <a:xfrm>
            <a:off x="9857562" y="14761"/>
            <a:ext cx="2182380" cy="1124772"/>
          </a:xfrm>
          <a:prstGeom prst="rect">
            <a:avLst/>
          </a:prstGeom>
        </p:spPr>
      </p:pic>
    </p:spTree>
    <p:extLst>
      <p:ext uri="{BB962C8B-B14F-4D97-AF65-F5344CB8AC3E}">
        <p14:creationId xmlns:p14="http://schemas.microsoft.com/office/powerpoint/2010/main" val="301569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7" name="WordArt 11"/>
          <p:cNvSpPr>
            <a:spLocks noChangeArrowheads="1" noChangeShapeType="1" noTextEdit="1"/>
          </p:cNvSpPr>
          <p:nvPr/>
        </p:nvSpPr>
        <p:spPr bwMode="auto">
          <a:xfrm>
            <a:off x="3849012" y="2079935"/>
            <a:ext cx="4553072" cy="1142912"/>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I. </a:t>
            </a:r>
            <a:r>
              <a:rPr lang="en-US" sz="2667" b="1" kern="10" dirty="0" err="1">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Luyện</a:t>
            </a:r>
            <a:r>
              <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đọc</a:t>
            </a:r>
            <a:endPar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53834404"/>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88192" y="302663"/>
            <a:ext cx="528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defRPr/>
            </a:pPr>
            <a:r>
              <a:rPr lang="en-US" sz="3200" b="1" dirty="0" err="1">
                <a:solidFill>
                  <a:srgbClr val="FF0000"/>
                </a:solidFill>
                <a:latin typeface="UTM Androgyne" panose="02040603050506020204" pitchFamily="18" charset="0"/>
                <a:cs typeface="Times New Roman" pitchFamily="18" charset="0"/>
              </a:rPr>
              <a:t>Luyện</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đọc</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đúng</a:t>
            </a:r>
            <a:r>
              <a:rPr lang="en-US" sz="3200" b="1" dirty="0">
                <a:solidFill>
                  <a:srgbClr val="FF0000"/>
                </a:solidFill>
                <a:latin typeface="UTM Androgyne" panose="02040603050506020204" pitchFamily="18" charset="0"/>
                <a:cs typeface="Times New Roman" pitchFamily="18" charset="0"/>
              </a:rPr>
              <a:t> :</a:t>
            </a:r>
          </a:p>
        </p:txBody>
      </p:sp>
      <p:sp>
        <p:nvSpPr>
          <p:cNvPr id="3" name="Text Box 60"/>
          <p:cNvSpPr txBox="1">
            <a:spLocks noChangeArrowheads="1"/>
          </p:cNvSpPr>
          <p:nvPr/>
        </p:nvSpPr>
        <p:spPr bwMode="auto">
          <a:xfrm>
            <a:off x="804680" y="1057408"/>
            <a:ext cx="3302861" cy="61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2767" tIns="61384" rIns="122767" bIns="613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a:spcBef>
                <a:spcPct val="50000"/>
              </a:spcBef>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khuyến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khích</a:t>
            </a:r>
            <a:r>
              <a:rPr lang="en-US" sz="3200" b="1" dirty="0">
                <a:solidFill>
                  <a:prstClr val="black"/>
                </a:solidFill>
                <a:latin typeface="UTM Androgyne" panose="02040603050506020204" pitchFamily="18" charset="0"/>
                <a:cs typeface="Times New Roman" pitchFamily="18" charset="0"/>
              </a:rPr>
              <a:t>  </a:t>
            </a:r>
          </a:p>
        </p:txBody>
      </p:sp>
      <p:sp>
        <p:nvSpPr>
          <p:cNvPr id="4" name="Rectangle 3"/>
          <p:cNvSpPr>
            <a:spLocks noChangeArrowheads="1"/>
          </p:cNvSpPr>
          <p:nvPr/>
        </p:nvSpPr>
        <p:spPr bwMode="auto">
          <a:xfrm>
            <a:off x="4107542" y="1073375"/>
            <a:ext cx="2544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nam</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và</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nữ</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5" name="Rectangle 4"/>
          <p:cNvSpPr>
            <a:spLocks noChangeArrowheads="1"/>
          </p:cNvSpPr>
          <p:nvPr/>
        </p:nvSpPr>
        <p:spPr bwMode="auto">
          <a:xfrm>
            <a:off x="804681" y="1808526"/>
            <a:ext cx="20970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hội</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làng</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6" name="Rectangle 5"/>
          <p:cNvSpPr>
            <a:spLocks noChangeArrowheads="1"/>
          </p:cNvSpPr>
          <p:nvPr/>
        </p:nvSpPr>
        <p:spPr bwMode="auto">
          <a:xfrm>
            <a:off x="4107542" y="1795039"/>
            <a:ext cx="22565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Hữu</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Trấp</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8" name="Text Box 66"/>
          <p:cNvSpPr txBox="1">
            <a:spLocks noChangeArrowheads="1"/>
          </p:cNvSpPr>
          <p:nvPr/>
        </p:nvSpPr>
        <p:spPr bwMode="auto">
          <a:xfrm>
            <a:off x="731459" y="2721461"/>
            <a:ext cx="109930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just" defTabSz="914377">
              <a:spcBef>
                <a:spcPct val="50000"/>
              </a:spcBef>
            </a:pP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Hội</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làng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Hữu</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Trấp</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thuộc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huyện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Quế</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Võ</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tỉnh</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Bắc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Ninh</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thường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tổ</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chức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kéo</a:t>
            </a:r>
            <a:r>
              <a:rPr lang="en-US" altLang="en-US" b="1" dirty="0">
                <a:solidFill>
                  <a:srgbClr val="274991"/>
                </a:solidFill>
                <a:latin typeface="UTM Androgyne" panose="02040603050506020204" pitchFamily="18" charset="0"/>
                <a:cs typeface="Times New Roman" panose="02020603050405020304" pitchFamily="18" charset="0"/>
              </a:rPr>
              <a:t> co </a:t>
            </a:r>
            <a:r>
              <a:rPr lang="en-US" altLang="en-US" b="1" dirty="0" err="1">
                <a:solidFill>
                  <a:srgbClr val="274991"/>
                </a:solidFill>
                <a:latin typeface="UTM Androgyne" panose="02040603050506020204" pitchFamily="18" charset="0"/>
                <a:cs typeface="Times New Roman" panose="02020603050405020304" pitchFamily="18" charset="0"/>
              </a:rPr>
              <a:t>giữa</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nam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và</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nữ</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Có</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năm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bên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nam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thắng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có</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năm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bên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nữ</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thắng</a:t>
            </a:r>
            <a:r>
              <a:rPr lang="en-US" altLang="en-US" b="1" dirty="0">
                <a:solidFill>
                  <a:srgbClr val="274991"/>
                </a:solidFill>
                <a:latin typeface="UTM Androgyne" panose="02040603050506020204" pitchFamily="18" charset="0"/>
                <a:cs typeface="Times New Roman" panose="02020603050405020304" pitchFamily="18" charset="0"/>
              </a:rPr>
              <a:t>.</a:t>
            </a:r>
          </a:p>
        </p:txBody>
      </p:sp>
      <p:sp>
        <p:nvSpPr>
          <p:cNvPr id="9" name="Line 67"/>
          <p:cNvSpPr>
            <a:spLocks noChangeShapeType="1"/>
          </p:cNvSpPr>
          <p:nvPr/>
        </p:nvSpPr>
        <p:spPr bwMode="auto">
          <a:xfrm flipH="1">
            <a:off x="4804565" y="2753579"/>
            <a:ext cx="125227" cy="49198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sp>
        <p:nvSpPr>
          <p:cNvPr id="10" name="Line 67"/>
          <p:cNvSpPr>
            <a:spLocks noChangeShapeType="1"/>
          </p:cNvSpPr>
          <p:nvPr/>
        </p:nvSpPr>
        <p:spPr bwMode="auto">
          <a:xfrm flipH="1">
            <a:off x="9882201" y="3267400"/>
            <a:ext cx="122865" cy="49146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sp>
        <p:nvSpPr>
          <p:cNvPr id="11" name="Line 67"/>
          <p:cNvSpPr>
            <a:spLocks noChangeShapeType="1"/>
          </p:cNvSpPr>
          <p:nvPr/>
        </p:nvSpPr>
        <p:spPr bwMode="auto">
          <a:xfrm flipH="1">
            <a:off x="3606629" y="3758862"/>
            <a:ext cx="141768" cy="56303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pic>
        <p:nvPicPr>
          <p:cNvPr id="12" name="Picture 5" descr="Keo c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2963820" y="4532081"/>
            <a:ext cx="5487377" cy="267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loud Sky - ÄÃ¡m mÃ¢y png táº£i vá» - Miá»n phÃ­ trong suá»t MÃ u Xanh png Táº£i vá»."/>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000" b="90000" l="0" r="100000"/>
                    </a14:imgEffect>
                  </a14:imgLayer>
                </a14:imgProps>
              </a:ext>
              <a:ext uri="{28A0092B-C50C-407E-A947-70E740481C1C}">
                <a14:useLocalDpi xmlns:a14="http://schemas.microsoft.com/office/drawing/2010/main" val="0"/>
              </a:ext>
            </a:extLst>
          </a:blip>
          <a:srcRect t="29713" b="35369"/>
          <a:stretch/>
        </p:blipFill>
        <p:spPr bwMode="auto">
          <a:xfrm>
            <a:off x="6227974" y="-167187"/>
            <a:ext cx="5942772" cy="1060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Ã¬nh áº£nh LÃ ng, LÃ¡, NhÃ  á», CÃ¢y Váº­y trong suá»t PNG vÃ  Vector Äá» táº£i xuá»ng  miá»n phÃ­"/>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8" b="99489" l="0" r="100000">
                        <a14:foregroundMark x1="12188" y1="53492" x2="14063" y2="88756"/>
                        <a14:foregroundMark x1="23750" y1="49404" x2="36875" y2="62181"/>
                        <a14:foregroundMark x1="47500" y1="14310" x2="47031" y2="24872"/>
                        <a14:foregroundMark x1="42656" y1="22828" x2="42656" y2="22828"/>
                        <a14:foregroundMark x1="50781" y1="28961" x2="50781" y2="28961"/>
                        <a14:foregroundMark x1="44531" y1="36797" x2="44531" y2="36797"/>
                        <a14:foregroundMark x1="48281" y1="41227" x2="48281" y2="41227"/>
                        <a14:foregroundMark x1="43750" y1="42760" x2="43750" y2="42760"/>
                        <a14:foregroundMark x1="43750" y1="34583" x2="43750" y2="34583"/>
                        <a14:foregroundMark x1="41875" y1="46167" x2="41875" y2="46167"/>
                        <a14:foregroundMark x1="44531" y1="53833" x2="44531" y2="53833"/>
                        <a14:foregroundMark x1="43750" y1="66951" x2="43750" y2="66951"/>
                        <a14:foregroundMark x1="43594" y1="75128" x2="43594" y2="75128"/>
                        <a14:foregroundMark x1="7969" y1="64225" x2="10625" y2="73424"/>
                      </a14:backgroundRemoval>
                    </a14:imgEffect>
                  </a14:imgLayer>
                </a14:imgProps>
              </a:ext>
              <a:ext uri="{28A0092B-C50C-407E-A947-70E740481C1C}">
                <a14:useLocalDpi xmlns:a14="http://schemas.microsoft.com/office/drawing/2010/main" val="0"/>
              </a:ext>
            </a:extLst>
          </a:blip>
          <a:srcRect/>
          <a:stretch>
            <a:fillRect/>
          </a:stretch>
        </p:blipFill>
        <p:spPr bwMode="auto">
          <a:xfrm>
            <a:off x="8169940" y="3324159"/>
            <a:ext cx="4460117" cy="4090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Ã¬nh áº£nh LÃ ng, LÃ¡, NhÃ  á», CÃ¢y Váº­y trong suá»t PNG vÃ  Vector Äá» táº£i xuá»ng  miá»n phÃ­"/>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8" b="99489" l="0" r="100000">
                        <a14:foregroundMark x1="12188" y1="53492" x2="14063" y2="88756"/>
                        <a14:foregroundMark x1="23750" y1="49404" x2="36875" y2="62181"/>
                        <a14:foregroundMark x1="47500" y1="14310" x2="47031" y2="24872"/>
                        <a14:foregroundMark x1="42656" y1="22828" x2="42656" y2="22828"/>
                        <a14:foregroundMark x1="50781" y1="28961" x2="50781" y2="28961"/>
                        <a14:foregroundMark x1="44531" y1="36797" x2="44531" y2="36797"/>
                        <a14:foregroundMark x1="48281" y1="41227" x2="48281" y2="41227"/>
                        <a14:foregroundMark x1="43750" y1="42760" x2="43750" y2="42760"/>
                        <a14:foregroundMark x1="43750" y1="34583" x2="43750" y2="34583"/>
                        <a14:foregroundMark x1="41875" y1="46167" x2="41875" y2="46167"/>
                        <a14:foregroundMark x1="44531" y1="53833" x2="44531" y2="53833"/>
                        <a14:foregroundMark x1="43750" y1="66951" x2="43750" y2="66951"/>
                        <a14:foregroundMark x1="43594" y1="75128" x2="43594" y2="75128"/>
                        <a14:foregroundMark x1="7969" y1="64225" x2="10625" y2="734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4725" y="3884690"/>
            <a:ext cx="3919372" cy="332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0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250" fill="hold"/>
                                        <p:tgtEl>
                                          <p:spTgt spid="13"/>
                                        </p:tgtEl>
                                        <p:attrNameLst>
                                          <p:attrName>ppt_x</p:attrName>
                                        </p:attrNameLst>
                                      </p:cBhvr>
                                      <p:tavLst>
                                        <p:tav tm="0">
                                          <p:val>
                                            <p:strVal val="0-#ppt_w/2"/>
                                          </p:val>
                                        </p:tav>
                                        <p:tav tm="100000">
                                          <p:val>
                                            <p:strVal val="#ppt_x"/>
                                          </p:val>
                                        </p:tav>
                                      </p:tavLst>
                                    </p:anim>
                                    <p:anim calcmode="lin" valueType="num">
                                      <p:cBhvr additive="base">
                                        <p:cTn id="8" dur="225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1000"/>
                                        <p:tgtEl>
                                          <p:spTgt spid="3076"/>
                                        </p:tgtEl>
                                      </p:cBhvr>
                                    </p:animEffect>
                                    <p:anim calcmode="lin" valueType="num">
                                      <p:cBhvr>
                                        <p:cTn id="12" dur="1000" fill="hold"/>
                                        <p:tgtEl>
                                          <p:spTgt spid="3076"/>
                                        </p:tgtEl>
                                        <p:attrNameLst>
                                          <p:attrName>ppt_x</p:attrName>
                                        </p:attrNameLst>
                                      </p:cBhvr>
                                      <p:tavLst>
                                        <p:tav tm="0">
                                          <p:val>
                                            <p:strVal val="#ppt_x"/>
                                          </p:val>
                                        </p:tav>
                                        <p:tav tm="100000">
                                          <p:val>
                                            <p:strVal val="#ppt_x"/>
                                          </p:val>
                                        </p:tav>
                                      </p:tavLst>
                                    </p:anim>
                                    <p:anim calcmode="lin" valueType="num">
                                      <p:cBhvr>
                                        <p:cTn id="13" dur="1000" fill="hold"/>
                                        <p:tgtEl>
                                          <p:spTgt spid="307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26"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1"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heel(4)">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ags/tag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TotalTime>
  <Words>1163</Words>
  <Application>Microsoft Office PowerPoint</Application>
  <PresentationFormat>Widescreen</PresentationFormat>
  <Paragraphs>85</Paragraphs>
  <Slides>24</Slides>
  <Notes>13</Notes>
  <HiddenSlides>1</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等线</vt:lpstr>
      <vt:lpstr>Arial</vt:lpstr>
      <vt:lpstr>Calibri</vt:lpstr>
      <vt:lpstr>Calibri Light</vt:lpstr>
      <vt:lpstr>Cambria</vt:lpstr>
      <vt:lpstr>Times New Roman</vt:lpstr>
      <vt:lpstr>UTM A&amp;S Signwriter</vt:lpstr>
      <vt:lpstr>UTM Ambrose</vt:lpstr>
      <vt:lpstr>UTM Androgyne</vt:lpstr>
      <vt:lpstr>UTM Azuki</vt:lpstr>
      <vt:lpstr>UTM Beautiful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my quyen tran</cp:lastModifiedBy>
  <cp:revision>3</cp:revision>
  <dcterms:created xsi:type="dcterms:W3CDTF">2021-12-18T15:09:25Z</dcterms:created>
  <dcterms:modified xsi:type="dcterms:W3CDTF">2021-12-19T08:40:31Z</dcterms:modified>
</cp:coreProperties>
</file>